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7" r:id="rId3"/>
    <p:sldId id="266" r:id="rId4"/>
    <p:sldId id="261" r:id="rId5"/>
    <p:sldId id="259" r:id="rId6"/>
    <p:sldId id="272" r:id="rId7"/>
    <p:sldId id="264" r:id="rId8"/>
    <p:sldId id="260" r:id="rId9"/>
    <p:sldId id="258" r:id="rId10"/>
    <p:sldId id="269" r:id="rId11"/>
    <p:sldId id="268" r:id="rId12"/>
    <p:sldId id="270" r:id="rId13"/>
    <p:sldId id="271" r:id="rId14"/>
    <p:sldId id="274" r:id="rId15"/>
    <p:sldId id="275" r:id="rId16"/>
  </p:sldIdLst>
  <p:sldSz cx="9144000" cy="6858000" type="screen4x3"/>
  <p:notesSz cx="6858000" cy="91440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13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82D020DD-D936-A748-8E5C-68C6052B4B11}" type="datetime1">
              <a:rPr lang="ja-JP" altLang="en-US"/>
              <a:pPr/>
              <a:t>17/10/20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E514E03-383D-6840-8C19-4D31E8337542}" type="slidenum">
              <a:rPr lang="ja-JP" altLang="en-US"/>
              <a:pPr/>
              <a:t>‹#›</a:t>
            </a:fld>
            <a:endParaRPr lang="ja-JP" altLang="en-US"/>
          </a:p>
        </p:txBody>
      </p:sp>
    </p:spTree>
    <p:extLst>
      <p:ext uri="{BB962C8B-B14F-4D97-AF65-F5344CB8AC3E}">
        <p14:creationId xmlns:p14="http://schemas.microsoft.com/office/powerpoint/2010/main" val="34396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8FFEFCB-10D0-B545-84AF-88F9EEF671DF}" type="datetime1">
              <a:rPr lang="ja-JP" altLang="en-US"/>
              <a:pPr/>
              <a:t>17/10/20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5D2D4D1D-CCB1-8548-BD96-0C923828DC30}" type="slidenum">
              <a:rPr lang="ja-JP" altLang="en-US"/>
              <a:pPr/>
              <a:t>‹#›</a:t>
            </a:fld>
            <a:endParaRPr lang="ja-JP" altLang="en-US"/>
          </a:p>
        </p:txBody>
      </p:sp>
    </p:spTree>
    <p:extLst>
      <p:ext uri="{BB962C8B-B14F-4D97-AF65-F5344CB8AC3E}">
        <p14:creationId xmlns:p14="http://schemas.microsoft.com/office/powerpoint/2010/main" val="395964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08BDDDD8-7C6D-7C40-99D3-D209E6A5D71B}" type="datetime1">
              <a:rPr lang="ja-JP" altLang="en-US"/>
              <a:pPr/>
              <a:t>17/10/20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FFF90C5-49EF-2E46-ACE2-2CA7C6852F38}" type="slidenum">
              <a:rPr lang="ja-JP" altLang="en-US"/>
              <a:pPr/>
              <a:t>‹#›</a:t>
            </a:fld>
            <a:endParaRPr lang="ja-JP" altLang="en-US"/>
          </a:p>
        </p:txBody>
      </p:sp>
    </p:spTree>
    <p:extLst>
      <p:ext uri="{BB962C8B-B14F-4D97-AF65-F5344CB8AC3E}">
        <p14:creationId xmlns:p14="http://schemas.microsoft.com/office/powerpoint/2010/main" val="9085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D6B6D90-0647-DC41-9D6F-7995EC835BAB}" type="datetime1">
              <a:rPr lang="ja-JP" altLang="en-US"/>
              <a:pPr/>
              <a:t>17/10/20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A9E0064-C0DB-6541-8883-1BB4E2DF1C73}" type="slidenum">
              <a:rPr lang="ja-JP" altLang="en-US"/>
              <a:pPr/>
              <a:t>‹#›</a:t>
            </a:fld>
            <a:endParaRPr lang="ja-JP" altLang="en-US"/>
          </a:p>
        </p:txBody>
      </p:sp>
    </p:spTree>
    <p:extLst>
      <p:ext uri="{BB962C8B-B14F-4D97-AF65-F5344CB8AC3E}">
        <p14:creationId xmlns:p14="http://schemas.microsoft.com/office/powerpoint/2010/main" val="426865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4ABC5F2A-9F2C-6A43-8E14-B8F49FDC1F93}" type="datetime1">
              <a:rPr lang="ja-JP" altLang="en-US"/>
              <a:pPr/>
              <a:t>17/10/20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BAFE8B6F-70B8-DB46-B069-D62B85542618}" type="slidenum">
              <a:rPr lang="ja-JP" altLang="en-US"/>
              <a:pPr/>
              <a:t>‹#›</a:t>
            </a:fld>
            <a:endParaRPr lang="ja-JP" altLang="en-US"/>
          </a:p>
        </p:txBody>
      </p:sp>
    </p:spTree>
    <p:extLst>
      <p:ext uri="{BB962C8B-B14F-4D97-AF65-F5344CB8AC3E}">
        <p14:creationId xmlns:p14="http://schemas.microsoft.com/office/powerpoint/2010/main" val="64037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fld id="{0F2A8F19-5494-1845-BC92-206F9564BB25}" type="datetime1">
              <a:rPr lang="ja-JP" altLang="en-US"/>
              <a:pPr/>
              <a:t>17/10/20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61B45E18-F54B-5840-BAC4-075F45FBD275}" type="slidenum">
              <a:rPr lang="ja-JP" altLang="en-US"/>
              <a:pPr/>
              <a:t>‹#›</a:t>
            </a:fld>
            <a:endParaRPr lang="ja-JP" altLang="en-US"/>
          </a:p>
        </p:txBody>
      </p:sp>
    </p:spTree>
    <p:extLst>
      <p:ext uri="{BB962C8B-B14F-4D97-AF65-F5344CB8AC3E}">
        <p14:creationId xmlns:p14="http://schemas.microsoft.com/office/powerpoint/2010/main" val="133398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fld id="{ADCE8779-86A3-D74A-8AC7-380AA72A213F}" type="datetime1">
              <a:rPr lang="ja-JP" altLang="en-US"/>
              <a:pPr/>
              <a:t>17/10/20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A4B8D060-73D7-934C-8ADE-69833F406DE8}" type="slidenum">
              <a:rPr lang="ja-JP" altLang="en-US"/>
              <a:pPr/>
              <a:t>‹#›</a:t>
            </a:fld>
            <a:endParaRPr lang="ja-JP" altLang="en-US"/>
          </a:p>
        </p:txBody>
      </p:sp>
    </p:spTree>
    <p:extLst>
      <p:ext uri="{BB962C8B-B14F-4D97-AF65-F5344CB8AC3E}">
        <p14:creationId xmlns:p14="http://schemas.microsoft.com/office/powerpoint/2010/main" val="88717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fld id="{5D3DE218-6323-3A49-B157-102516AA2461}" type="datetime1">
              <a:rPr lang="ja-JP" altLang="en-US"/>
              <a:pPr/>
              <a:t>17/10/20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619BBD9C-865A-C848-A2E3-D5802E3CFD23}" type="slidenum">
              <a:rPr lang="ja-JP" altLang="en-US"/>
              <a:pPr/>
              <a:t>‹#›</a:t>
            </a:fld>
            <a:endParaRPr lang="ja-JP" altLang="en-US"/>
          </a:p>
        </p:txBody>
      </p:sp>
    </p:spTree>
    <p:extLst>
      <p:ext uri="{BB962C8B-B14F-4D97-AF65-F5344CB8AC3E}">
        <p14:creationId xmlns:p14="http://schemas.microsoft.com/office/powerpoint/2010/main" val="245834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9A8AAE72-AA4C-0B46-9001-C5B029743149}" type="datetime1">
              <a:rPr lang="ja-JP" altLang="en-US"/>
              <a:pPr/>
              <a:t>17/10/20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404F966F-FBEB-1743-85D8-2E3B52D881C7}" type="slidenum">
              <a:rPr lang="ja-JP" altLang="en-US"/>
              <a:pPr/>
              <a:t>‹#›</a:t>
            </a:fld>
            <a:endParaRPr lang="ja-JP" altLang="en-US"/>
          </a:p>
        </p:txBody>
      </p:sp>
    </p:spTree>
    <p:extLst>
      <p:ext uri="{BB962C8B-B14F-4D97-AF65-F5344CB8AC3E}">
        <p14:creationId xmlns:p14="http://schemas.microsoft.com/office/powerpoint/2010/main" val="162664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fld id="{FFEEDF3A-F113-0A41-A5B3-918B506DF01A}" type="datetime1">
              <a:rPr lang="ja-JP" altLang="en-US"/>
              <a:pPr/>
              <a:t>17/10/20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6C88431F-E5F1-9347-A294-7AD90BB3D55C}" type="slidenum">
              <a:rPr lang="ja-JP" altLang="en-US"/>
              <a:pPr/>
              <a:t>‹#›</a:t>
            </a:fld>
            <a:endParaRPr lang="ja-JP" altLang="en-US"/>
          </a:p>
        </p:txBody>
      </p:sp>
    </p:spTree>
    <p:extLst>
      <p:ext uri="{BB962C8B-B14F-4D97-AF65-F5344CB8AC3E}">
        <p14:creationId xmlns:p14="http://schemas.microsoft.com/office/powerpoint/2010/main" val="163303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fld id="{6F0A104C-E234-A845-B3DF-853AD1E74FD6}" type="datetime1">
              <a:rPr lang="ja-JP" altLang="en-US"/>
              <a:pPr/>
              <a:t>17/10/20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FF4B3A-E5D8-3949-BFCD-7C232B462DED}" type="slidenum">
              <a:rPr lang="ja-JP" altLang="en-US"/>
              <a:pPr/>
              <a:t>‹#›</a:t>
            </a:fld>
            <a:endParaRPr lang="ja-JP" altLang="en-US"/>
          </a:p>
        </p:txBody>
      </p:sp>
    </p:spTree>
    <p:extLst>
      <p:ext uri="{BB962C8B-B14F-4D97-AF65-F5344CB8AC3E}">
        <p14:creationId xmlns:p14="http://schemas.microsoft.com/office/powerpoint/2010/main" val="29499815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ACBF597-688D-134D-AFAA-6BA3E9B9A483}" type="datetime1">
              <a:rPr lang="ja-JP" altLang="en-US"/>
              <a:pPr/>
              <a:t>17/10/20</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CE395C32-44DF-904D-BEEB-E69AAE882603}"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kumimoji="1" sz="4400" kern="1200">
          <a:solidFill>
            <a:schemeClr val="tx1"/>
          </a:solidFill>
          <a:latin typeface="+mj-lt"/>
          <a:ea typeface="+mj-ea"/>
          <a:cs typeface="ＭＳ Ｐゴシック" charset="-128"/>
        </a:defRPr>
      </a:lvl1pPr>
      <a:lvl2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data.jma.go.jp/obd/stats/etrn/index.php" TargetMode="Externa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atchizu.gsi.go.jp/watchizu.aspx?b=381530&amp;l=140495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1"/>
          <p:cNvSpPr txBox="1">
            <a:spLocks noChangeArrowheads="1"/>
          </p:cNvSpPr>
          <p:nvPr/>
        </p:nvSpPr>
        <p:spPr bwMode="auto">
          <a:xfrm>
            <a:off x="538163" y="466725"/>
            <a:ext cx="7953375" cy="5694363"/>
          </a:xfrm>
          <a:prstGeom prst="rect">
            <a:avLst/>
          </a:prstGeom>
          <a:noFill/>
          <a:ln w="9525">
            <a:noFill/>
            <a:miter lim="800000"/>
            <a:headEnd/>
            <a:tailEnd/>
          </a:ln>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400" u="sng" dirty="0">
                <a:latin typeface="Calibri" charset="0"/>
              </a:rPr>
              <a:t>この課題のレポートについての注意点</a:t>
            </a:r>
            <a:endParaRPr lang="en-US" altLang="ja-JP" sz="1400" u="sng" dirty="0">
              <a:latin typeface="Calibri" charset="0"/>
            </a:endParaRPr>
          </a:p>
          <a:p>
            <a:endParaRPr lang="en-US" altLang="ja-JP" sz="1400" dirty="0">
              <a:latin typeface="Calibri" charset="0"/>
            </a:endParaRPr>
          </a:p>
          <a:p>
            <a:r>
              <a:rPr lang="ja-JP" altLang="en-US" sz="1400" dirty="0">
                <a:latin typeface="Calibri" charset="0"/>
              </a:rPr>
              <a:t>エクセルのファイルを提出する訳ではありません。提出するレポートはワードで作成してください。そのレポートとして作成するワードファイルに、エクセルで作成したグラフや表などを簡単に貼付けることができます。</a:t>
            </a:r>
            <a:endParaRPr lang="en-US" altLang="ja-JP" sz="1400" dirty="0">
              <a:latin typeface="Calibri" charset="0"/>
            </a:endParaRPr>
          </a:p>
          <a:p>
            <a:endParaRPr lang="en-US" altLang="ja-JP" sz="1400" dirty="0">
              <a:latin typeface="Calibri" charset="0"/>
            </a:endParaRPr>
          </a:p>
          <a:p>
            <a:r>
              <a:rPr lang="ja-JP" altLang="en-US" sz="1400" dirty="0">
                <a:latin typeface="Calibri" charset="0"/>
              </a:rPr>
              <a:t>レポートは、</a:t>
            </a:r>
            <a:endParaRPr lang="en-US" altLang="ja-JP" sz="1400" dirty="0">
              <a:latin typeface="Calibri" charset="0"/>
            </a:endParaRPr>
          </a:p>
          <a:p>
            <a:pPr>
              <a:buFont typeface="Calibri" charset="0"/>
              <a:buAutoNum type="arabicPeriod"/>
            </a:pPr>
            <a:r>
              <a:rPr lang="ja-JP" altLang="en-US" sz="1400" dirty="0">
                <a:latin typeface="Calibri" charset="0"/>
              </a:rPr>
              <a:t>表紙（タイトル「青葉山における気象観測」、班番号、学籍番号、氏名、共同観測者など）</a:t>
            </a:r>
            <a:endParaRPr lang="en-US" altLang="ja-JP" sz="1400" dirty="0">
              <a:latin typeface="Calibri" charset="0"/>
            </a:endParaRPr>
          </a:p>
          <a:p>
            <a:pPr>
              <a:buFont typeface="Calibri" charset="0"/>
              <a:buAutoNum type="arabicPeriod"/>
            </a:pPr>
            <a:r>
              <a:rPr lang="ja-JP" altLang="en-US" sz="1400" dirty="0">
                <a:latin typeface="Calibri" charset="0"/>
              </a:rPr>
              <a:t>観測の目的（下記参照）</a:t>
            </a:r>
            <a:endParaRPr lang="en-US" altLang="ja-JP" sz="1400" dirty="0">
              <a:latin typeface="Calibri" charset="0"/>
            </a:endParaRPr>
          </a:p>
          <a:p>
            <a:pPr>
              <a:buFont typeface="Calibri" charset="0"/>
              <a:buAutoNum type="arabicPeriod"/>
            </a:pPr>
            <a:r>
              <a:rPr lang="ja-JP" altLang="en-US" sz="1400" dirty="0">
                <a:latin typeface="Calibri" charset="0"/>
              </a:rPr>
              <a:t>観測の方法や観測場所（移動観測の軌跡のグラフと合わせて）</a:t>
            </a:r>
            <a:endParaRPr lang="en-US" altLang="ja-JP" sz="1400" dirty="0">
              <a:latin typeface="Calibri" charset="0"/>
            </a:endParaRPr>
          </a:p>
          <a:p>
            <a:pPr>
              <a:buFont typeface="Calibri" charset="0"/>
              <a:buAutoNum type="arabicPeriod"/>
            </a:pPr>
            <a:r>
              <a:rPr lang="ja-JP" altLang="en-US" sz="1400" dirty="0">
                <a:latin typeface="Calibri" charset="0"/>
              </a:rPr>
              <a:t>データ解析（方法と解析結果、グラフ、表など）とその考察</a:t>
            </a:r>
            <a:endParaRPr lang="en-US" altLang="ja-JP" sz="1400" dirty="0">
              <a:latin typeface="Calibri" charset="0"/>
            </a:endParaRPr>
          </a:p>
          <a:p>
            <a:pPr>
              <a:buFont typeface="Calibri" charset="0"/>
              <a:buAutoNum type="arabicPeriod"/>
            </a:pPr>
            <a:r>
              <a:rPr lang="ja-JP" altLang="en-US" sz="1400" dirty="0">
                <a:latin typeface="Calibri" charset="0"/>
              </a:rPr>
              <a:t>まとめ・感想</a:t>
            </a:r>
            <a:endParaRPr lang="en-US" altLang="ja-JP" sz="1400" dirty="0">
              <a:latin typeface="Calibri" charset="0"/>
            </a:endParaRPr>
          </a:p>
          <a:p>
            <a:endParaRPr lang="en-US" altLang="ja-JP" sz="1400" dirty="0">
              <a:latin typeface="Calibri" charset="0"/>
            </a:endParaRPr>
          </a:p>
          <a:p>
            <a:r>
              <a:rPr lang="ja-JP" altLang="en-US" sz="1400" dirty="0">
                <a:latin typeface="Calibri" charset="0"/>
              </a:rPr>
              <a:t>というようにまとめてください。</a:t>
            </a:r>
            <a:endParaRPr lang="en-US" altLang="ja-JP" sz="1400" dirty="0">
              <a:latin typeface="Calibri" charset="0"/>
            </a:endParaRPr>
          </a:p>
          <a:p>
            <a:r>
              <a:rPr lang="ja-JP" altLang="en-US" sz="1400" dirty="0">
                <a:solidFill>
                  <a:srgbClr val="FF0000"/>
                </a:solidFill>
                <a:latin typeface="Calibri" charset="0"/>
              </a:rPr>
              <a:t>・</a:t>
            </a:r>
            <a:r>
              <a:rPr lang="ja-JP" altLang="en-US" sz="1400" dirty="0" smtClean="0">
                <a:solidFill>
                  <a:srgbClr val="FF0000"/>
                </a:solidFill>
                <a:latin typeface="Calibri" charset="0"/>
              </a:rPr>
              <a:t>決して、観測した生</a:t>
            </a:r>
            <a:r>
              <a:rPr lang="ja-JP" altLang="en-US" sz="1400" dirty="0">
                <a:solidFill>
                  <a:srgbClr val="FF0000"/>
                </a:solidFill>
                <a:latin typeface="Calibri" charset="0"/>
              </a:rPr>
              <a:t>のデータをレポートに羅列しないようにすること。表をレポートに含める場合には、例えば、平均値や標準偏差などのような、統計処理を施した後のデータであるべき。</a:t>
            </a:r>
            <a:endParaRPr lang="en-US" altLang="ja-JP" sz="1400" dirty="0">
              <a:solidFill>
                <a:srgbClr val="FF0000"/>
              </a:solidFill>
              <a:latin typeface="Calibri" charset="0"/>
            </a:endParaRPr>
          </a:p>
          <a:p>
            <a:r>
              <a:rPr lang="ja-JP" altLang="en-US" sz="1400" dirty="0">
                <a:solidFill>
                  <a:srgbClr val="FF0000"/>
                </a:solidFill>
                <a:latin typeface="Calibri" charset="0"/>
              </a:rPr>
              <a:t>・レポートの中のグラフ、表にはかならず番号とそのタイトルを付けること。レポートの本文において言及されていないグラフや表は無意味です。</a:t>
            </a:r>
            <a:endParaRPr lang="en-US" altLang="ja-JP" sz="1400" dirty="0">
              <a:solidFill>
                <a:srgbClr val="FF0000"/>
              </a:solidFill>
              <a:latin typeface="Calibri" charset="0"/>
            </a:endParaRPr>
          </a:p>
          <a:p>
            <a:endParaRPr lang="en-US" altLang="ja-JP" sz="1400" dirty="0">
              <a:solidFill>
                <a:srgbClr val="FF0000"/>
              </a:solidFill>
              <a:latin typeface="Calibri" charset="0"/>
            </a:endParaRPr>
          </a:p>
          <a:p>
            <a:r>
              <a:rPr lang="ja-JP" altLang="en-US" sz="1400" dirty="0">
                <a:latin typeface="Calibri" charset="0"/>
              </a:rPr>
              <a:t>観測の目的は、共通であり、以下の通りです。この部分は写してもかまいません。</a:t>
            </a:r>
            <a:endParaRPr lang="en-US" altLang="ja-JP" sz="1400" dirty="0">
              <a:latin typeface="Calibri" charset="0"/>
            </a:endParaRPr>
          </a:p>
          <a:p>
            <a:endParaRPr lang="en-US" altLang="ja-JP" sz="1400" dirty="0">
              <a:latin typeface="Calibri" charset="0"/>
            </a:endParaRPr>
          </a:p>
          <a:p>
            <a:r>
              <a:rPr lang="ja-JP" altLang="en-US" sz="1400" dirty="0">
                <a:latin typeface="Calibri" charset="0"/>
              </a:rPr>
              <a:t>「気温・湿度・気圧・風など、フィールドにおける様々な気象要素について、その観測手法を習得する。さらに、身近な環境である青葉山において移動観測を実施し、標高と気圧の関係や、気温、地表面温度、雲の温度、湿度などのデータをもとに、場所による違い、それぞれの相関関係などを調べるなど、総合的なデータ解析を行い、そこから判る気象学的な特徴やその要因などを検討する。」</a:t>
            </a:r>
            <a:endParaRPr lang="en-US" altLang="ja-JP" sz="14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テキスト ボックス 1"/>
          <p:cNvSpPr txBox="1">
            <a:spLocks noChangeArrowheads="1"/>
          </p:cNvSpPr>
          <p:nvPr/>
        </p:nvSpPr>
        <p:spPr bwMode="auto">
          <a:xfrm>
            <a:off x="327025" y="125413"/>
            <a:ext cx="4491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u="sng"/>
              <a:t>作業５　平均値と標準偏差を計算しよう</a:t>
            </a:r>
            <a:endParaRPr lang="en-US" altLang="ja-JP" sz="1800" u="sng"/>
          </a:p>
        </p:txBody>
      </p:sp>
      <p:sp>
        <p:nvSpPr>
          <p:cNvPr id="22531" name="テキスト ボックス 2"/>
          <p:cNvSpPr txBox="1">
            <a:spLocks noChangeArrowheads="1"/>
          </p:cNvSpPr>
          <p:nvPr/>
        </p:nvSpPr>
        <p:spPr bwMode="auto">
          <a:xfrm>
            <a:off x="327025" y="644525"/>
            <a:ext cx="82915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dirty="0"/>
              <a:t>エクセルの関数機能を使って、移動中に観測した各種の温度や湿度の平均値やその標準偏差を計算してみよう。</a:t>
            </a:r>
            <a:endParaRPr lang="en-US" altLang="ja-JP" sz="1600" dirty="0"/>
          </a:p>
          <a:p>
            <a:r>
              <a:rPr lang="ja-JP" altLang="en-US" sz="1600" u="sng" dirty="0">
                <a:solidFill>
                  <a:srgbClr val="FF0000"/>
                </a:solidFill>
              </a:rPr>
              <a:t>考察ポイント１</a:t>
            </a:r>
            <a:endParaRPr lang="en-US" altLang="ja-JP" sz="1600" u="sng" dirty="0">
              <a:solidFill>
                <a:srgbClr val="FF0000"/>
              </a:solidFill>
            </a:endParaRPr>
          </a:p>
          <a:p>
            <a:r>
              <a:rPr lang="ja-JP" altLang="en-US" sz="1600" dirty="0"/>
              <a:t>気温と地表面温度などの各種温度の平均値どうしの差はどうなっていたか（例えば、気温と地表面温度の差）　。場所や地表面状態、空を覆っている状態によって、平均値よりも高い、又は低いなどといった傾向が見られるか（すなわち、空間的な不均一性の傾向があったか）。標準偏差も考慮しながら、差の有意性にも気を付けて、そこから判ることをまとめてみよう。</a:t>
            </a:r>
          </a:p>
        </p:txBody>
      </p:sp>
      <p:sp>
        <p:nvSpPr>
          <p:cNvPr id="22532" name="テキスト ボックス 1"/>
          <p:cNvSpPr txBox="1">
            <a:spLocks noChangeArrowheads="1"/>
          </p:cNvSpPr>
          <p:nvPr/>
        </p:nvSpPr>
        <p:spPr bwMode="auto">
          <a:xfrm>
            <a:off x="514350" y="2662238"/>
            <a:ext cx="8255000" cy="3970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200"/>
              <a:t>標準偏差をどう使うか？</a:t>
            </a:r>
            <a:endParaRPr lang="en-US" altLang="ja-JP" sz="1200"/>
          </a:p>
          <a:p>
            <a:endParaRPr lang="en-US" altLang="ja-JP" sz="1200"/>
          </a:p>
          <a:p>
            <a:r>
              <a:rPr lang="ja-JP" altLang="en-US" sz="1200"/>
              <a:t>例えば、今回の全ての観測点について平均して考えたとき、</a:t>
            </a:r>
            <a:endParaRPr lang="en-US" altLang="ja-JP" sz="1200"/>
          </a:p>
          <a:p>
            <a:endParaRPr lang="en-US" altLang="ja-JP" sz="1200"/>
          </a:p>
          <a:p>
            <a:r>
              <a:rPr lang="ja-JP" altLang="en-US" sz="1200"/>
              <a:t>「地表面温度の平均値は</a:t>
            </a:r>
            <a:r>
              <a:rPr lang="en-US" altLang="ja-JP" sz="1200"/>
              <a:t>○○℃</a:t>
            </a:r>
            <a:r>
              <a:rPr lang="ja-JP" altLang="en-US" sz="1200"/>
              <a:t>、気温の平均値は</a:t>
            </a:r>
            <a:r>
              <a:rPr lang="en-US" altLang="ja-JP" sz="1200"/>
              <a:t>△△℃</a:t>
            </a:r>
            <a:r>
              <a:rPr lang="ja-JP" altLang="en-US" sz="1200"/>
              <a:t>であった。その差は</a:t>
            </a:r>
            <a:r>
              <a:rPr lang="en-US" altLang="ja-JP" sz="1200"/>
              <a:t>××℃</a:t>
            </a:r>
            <a:r>
              <a:rPr lang="ja-JP" altLang="en-US" sz="1200"/>
              <a:t>となり、地表面温度の方が</a:t>
            </a:r>
            <a:r>
              <a:rPr lang="en-US" altLang="ja-JP" sz="1200"/>
              <a:t>××℃</a:t>
            </a:r>
            <a:r>
              <a:rPr lang="ja-JP" altLang="en-US" sz="1200"/>
              <a:t>だけ高い（</a:t>
            </a:r>
            <a:r>
              <a:rPr lang="en-US" altLang="ja-JP" sz="1200"/>
              <a:t>or</a:t>
            </a:r>
            <a:r>
              <a:rPr lang="ja-JP" altLang="en-US" sz="1200"/>
              <a:t>低い）ことが判った。その原因は・・・・・であると考えられる。」</a:t>
            </a:r>
            <a:endParaRPr lang="en-US" altLang="ja-JP" sz="1200"/>
          </a:p>
          <a:p>
            <a:endParaRPr lang="en-US" altLang="ja-JP" sz="1200"/>
          </a:p>
          <a:p>
            <a:r>
              <a:rPr lang="ja-JP" altLang="en-US" sz="1200"/>
              <a:t>というような考察があり得る。しかし、「平均を求める」ということは、（最も基本的な）一つの統計処理をしたことに他ならない。どんな場合にも、その値がもつ統計的な有意性、信頼できる範囲を考慮する必要がある。</a:t>
            </a:r>
            <a:endParaRPr lang="en-US" altLang="ja-JP" sz="1200"/>
          </a:p>
          <a:p>
            <a:endParaRPr lang="en-US" altLang="ja-JP" sz="1200"/>
          </a:p>
          <a:p>
            <a:r>
              <a:rPr lang="ja-JP" altLang="en-US" sz="1200"/>
              <a:t>上記の例では、</a:t>
            </a:r>
            <a:r>
              <a:rPr lang="en-US" altLang="ja-JP" sz="1200"/>
              <a:t>××℃</a:t>
            </a:r>
            <a:r>
              <a:rPr lang="ja-JP" altLang="en-US" sz="1200"/>
              <a:t>という温度差が有意なものであるのかを検討する必要がある。統計的に見て有意な差であれば、なぜそのような差が生じたのかを議論することができる。しかし、逆に、その差の有意性が低ければ、統計的にみて両者の差は無かった、ということになる。</a:t>
            </a:r>
            <a:endParaRPr lang="en-US" altLang="ja-JP" sz="1200"/>
          </a:p>
          <a:p>
            <a:r>
              <a:rPr lang="ja-JP" altLang="en-US" sz="1200"/>
              <a:t>では、何をもって有意性の大小を判断すべきか？</a:t>
            </a:r>
            <a:endParaRPr lang="en-US" altLang="ja-JP" sz="1200"/>
          </a:p>
          <a:p>
            <a:r>
              <a:rPr lang="ja-JP" altLang="en-US" sz="1200"/>
              <a:t>その一つの方法は、標準偏差を計算してみることである。標準偏差（通常、</a:t>
            </a:r>
            <a:r>
              <a:rPr lang="en-US" altLang="ja-JP" sz="1200"/>
              <a:t>σ</a:t>
            </a:r>
            <a:r>
              <a:rPr lang="ja-JP" altLang="en-US" sz="1200"/>
              <a:t>と表記される）は、そのデータが平均値のまわりにどれだけばらついているのか、その大きさを表す指標となる。</a:t>
            </a:r>
            <a:endParaRPr lang="en-US" altLang="ja-JP" sz="1200"/>
          </a:p>
          <a:p>
            <a:r>
              <a:rPr lang="ja-JP" altLang="en-US" sz="1200"/>
              <a:t>データのばらつきに偏りがなく、理想的な誤差分布のように、正規分布（ガウス分布）で近似できる場合には、平均値を中心にして</a:t>
            </a:r>
            <a:r>
              <a:rPr lang="en-US" altLang="ja-JP" sz="1200"/>
              <a:t>±</a:t>
            </a:r>
            <a:r>
              <a:rPr lang="ja-JP" altLang="en-US" sz="1200"/>
              <a:t>１</a:t>
            </a:r>
            <a:r>
              <a:rPr lang="en-US" altLang="ja-JP" sz="1200"/>
              <a:t>σ</a:t>
            </a:r>
            <a:r>
              <a:rPr lang="ja-JP" altLang="en-US" sz="1200"/>
              <a:t>の範囲に含まれる確率は約６８％である。</a:t>
            </a:r>
            <a:endParaRPr lang="en-US" altLang="ja-JP" sz="1200"/>
          </a:p>
          <a:p>
            <a:r>
              <a:rPr lang="ja-JP" altLang="en-US" sz="1200"/>
              <a:t>したがって、平均値と標準偏差を合わせて比較したときに、</a:t>
            </a:r>
            <a:endParaRPr lang="en-US" altLang="ja-JP" sz="1200"/>
          </a:p>
          <a:p>
            <a:r>
              <a:rPr lang="ja-JP" altLang="en-US" sz="1200"/>
              <a:t>例えば、　</a:t>
            </a:r>
            <a:r>
              <a:rPr lang="en-US" altLang="ja-JP" sz="1200"/>
              <a:t>25.3±3.8</a:t>
            </a:r>
            <a:r>
              <a:rPr lang="ja-JP" altLang="en-US" sz="1200"/>
              <a:t>　と　</a:t>
            </a:r>
            <a:r>
              <a:rPr lang="en-US" altLang="ja-JP" sz="1200"/>
              <a:t>26.2±4.1</a:t>
            </a:r>
            <a:r>
              <a:rPr lang="ja-JP" altLang="en-US" sz="1200"/>
              <a:t>　という両者の平均値の差</a:t>
            </a:r>
            <a:r>
              <a:rPr lang="en-US" altLang="ja-JP" sz="1200"/>
              <a:t>0.9</a:t>
            </a:r>
            <a:r>
              <a:rPr lang="ja-JP" altLang="en-US" sz="1200"/>
              <a:t>では、差の大きさがそれぞれの標準偏差に比べてはるかに小さいので、差の有意性が極めて低いことになり、「両者に差があるとは言えない」と結論できるであろう。</a:t>
            </a:r>
            <a:endParaRPr lang="en-US" altLang="ja-JP"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テキスト ボックス 1"/>
          <p:cNvSpPr txBox="1">
            <a:spLocks noChangeArrowheads="1"/>
          </p:cNvSpPr>
          <p:nvPr/>
        </p:nvSpPr>
        <p:spPr bwMode="auto">
          <a:xfrm>
            <a:off x="447675" y="180975"/>
            <a:ext cx="6415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u="sng"/>
              <a:t>作業６　気象庁が発表している仙台の気象データと比較しよう</a:t>
            </a:r>
          </a:p>
        </p:txBody>
      </p:sp>
      <p:sp>
        <p:nvSpPr>
          <p:cNvPr id="23555" name="テキスト ボックス 2"/>
          <p:cNvSpPr txBox="1">
            <a:spLocks noChangeArrowheads="1"/>
          </p:cNvSpPr>
          <p:nvPr/>
        </p:nvSpPr>
        <p:spPr bwMode="auto">
          <a:xfrm>
            <a:off x="230188" y="785813"/>
            <a:ext cx="4202112"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dirty="0"/>
              <a:t>気象庁の過去の気象データを検索</a:t>
            </a:r>
            <a:endParaRPr lang="en-US" altLang="ja-JP" sz="1600" dirty="0"/>
          </a:p>
          <a:p>
            <a:r>
              <a:rPr lang="ja-JP" altLang="en-US" sz="1600" dirty="0"/>
              <a:t>（</a:t>
            </a:r>
            <a:r>
              <a:rPr lang="en-US" altLang="ja-JP" sz="1600" dirty="0"/>
              <a:t>Internet Explorer</a:t>
            </a:r>
            <a:r>
              <a:rPr lang="ja-JP" altLang="en-US" sz="1600" dirty="0"/>
              <a:t>で閲覧するとエクセルにスムーズにデータを読み込めます）</a:t>
            </a:r>
            <a:endParaRPr lang="en-US" altLang="ja-JP" sz="1600" dirty="0"/>
          </a:p>
          <a:p>
            <a:r>
              <a:rPr lang="en-US" altLang="ja-JP" sz="1600" dirty="0">
                <a:hlinkClick r:id="rId2"/>
              </a:rPr>
              <a:t>http://www.data.jma.go.jp/obd/stats/etrn/index.php</a:t>
            </a:r>
            <a:endParaRPr lang="en-US" altLang="ja-JP" sz="1600" dirty="0"/>
          </a:p>
          <a:p>
            <a:endParaRPr lang="en-US" altLang="ja-JP" sz="1600" dirty="0"/>
          </a:p>
          <a:p>
            <a:r>
              <a:rPr lang="ja-JP" altLang="en-US" sz="1600" dirty="0"/>
              <a:t>都道府県から宮城県ー仙台　を選択</a:t>
            </a:r>
            <a:endParaRPr lang="en-US" altLang="ja-JP" sz="1600" dirty="0"/>
          </a:p>
          <a:p>
            <a:r>
              <a:rPr lang="ja-JP" altLang="en-US" sz="1600" dirty="0"/>
              <a:t>年月日を選択</a:t>
            </a:r>
            <a:endParaRPr lang="en-US" altLang="ja-JP" sz="1600" dirty="0"/>
          </a:p>
          <a:p>
            <a:r>
              <a:rPr lang="ja-JP" altLang="en-US" sz="1600" dirty="0"/>
              <a:t>１０分ごとの値を表示</a:t>
            </a:r>
            <a:endParaRPr lang="en-US" altLang="ja-JP" sz="1600" dirty="0"/>
          </a:p>
          <a:p>
            <a:r>
              <a:rPr lang="ja-JP" altLang="en-US" sz="1600" dirty="0"/>
              <a:t>表示された表の上で右クリックし、「</a:t>
            </a:r>
            <a:r>
              <a:rPr lang="en-US" altLang="ja-JP" sz="1600" dirty="0"/>
              <a:t>Microsoft Excel</a:t>
            </a:r>
            <a:r>
              <a:rPr lang="ja-JP" altLang="en-US" sz="1600" dirty="0"/>
              <a:t>にエクスポート」を選ぶと、エクセルにデータが送られる</a:t>
            </a:r>
            <a:endParaRPr lang="en-US" altLang="ja-JP" sz="1600" dirty="0"/>
          </a:p>
          <a:p>
            <a:endParaRPr lang="en-US" altLang="ja-JP" sz="1600" dirty="0"/>
          </a:p>
          <a:p>
            <a:r>
              <a:rPr lang="ja-JP" altLang="en-US" sz="1600" dirty="0"/>
              <a:t>気圧、気温、湿度、風向・風速のデータが利用できる</a:t>
            </a:r>
            <a:endParaRPr lang="en-US" altLang="ja-JP" sz="1600" dirty="0"/>
          </a:p>
          <a:p>
            <a:r>
              <a:rPr lang="ja-JP" altLang="en-US" sz="1600" dirty="0"/>
              <a:t>仙台の気象台は榴ヶ岡公園に隣接した場所（標高３９</a:t>
            </a:r>
            <a:r>
              <a:rPr lang="en-US" altLang="ja-JP" sz="1600" dirty="0"/>
              <a:t>m</a:t>
            </a:r>
            <a:r>
              <a:rPr lang="ja-JP" altLang="en-US" sz="1600" dirty="0"/>
              <a:t>）にある</a:t>
            </a:r>
          </a:p>
        </p:txBody>
      </p:sp>
      <p:pic>
        <p:nvPicPr>
          <p:cNvPr id="23556" name="図 3" descr="スクリーンショット（2010-06-24 16.39.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9425" y="1120775"/>
            <a:ext cx="473551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テキスト ボックス 4"/>
          <p:cNvSpPr txBox="1">
            <a:spLocks noChangeArrowheads="1"/>
          </p:cNvSpPr>
          <p:nvPr/>
        </p:nvSpPr>
        <p:spPr bwMode="auto">
          <a:xfrm>
            <a:off x="346075" y="5235575"/>
            <a:ext cx="73136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solidFill>
                  <a:srgbClr val="FF0000"/>
                </a:solidFill>
              </a:rPr>
              <a:t>考察ポイント２</a:t>
            </a:r>
            <a:endParaRPr lang="en-US" altLang="ja-JP" sz="1600">
              <a:solidFill>
                <a:srgbClr val="FF0000"/>
              </a:solidFill>
            </a:endParaRPr>
          </a:p>
          <a:p>
            <a:r>
              <a:rPr lang="ja-JP" altLang="en-US" sz="1600"/>
              <a:t>青葉山と気象台とを比較し、気温や湿度、風速などの差はどうなっていたか？また、その理由は何か？などについて考察せよ。</a:t>
            </a:r>
            <a:endParaRPr lang="en-US" altLang="ja-JP" sz="1600"/>
          </a:p>
          <a:p>
            <a:r>
              <a:rPr lang="ja-JP" altLang="en-US" sz="1600"/>
              <a:t>地点によって標高が違っているので、気温減率の概念を使って、高度による気温の差についても考察せよ。</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テキスト ボックス 1"/>
          <p:cNvSpPr txBox="1">
            <a:spLocks noChangeArrowheads="1"/>
          </p:cNvSpPr>
          <p:nvPr/>
        </p:nvSpPr>
        <p:spPr bwMode="auto">
          <a:xfrm>
            <a:off x="504825" y="327025"/>
            <a:ext cx="473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u="sng"/>
              <a:t>作業７　高度と気圧の関係について調べよう</a:t>
            </a:r>
          </a:p>
        </p:txBody>
      </p:sp>
      <p:graphicFrame>
        <p:nvGraphicFramePr>
          <p:cNvPr id="24578" name="Object 2"/>
          <p:cNvGraphicFramePr>
            <a:graphicFrameLocks noChangeAspect="1"/>
          </p:cNvGraphicFramePr>
          <p:nvPr/>
        </p:nvGraphicFramePr>
        <p:xfrm>
          <a:off x="809625" y="1322388"/>
          <a:ext cx="6503988" cy="488950"/>
        </p:xfrm>
        <a:graphic>
          <a:graphicData uri="http://schemas.openxmlformats.org/presentationml/2006/ole">
            <mc:AlternateContent xmlns:mc="http://schemas.openxmlformats.org/markup-compatibility/2006">
              <mc:Choice xmlns:v="urn:schemas-microsoft-com:vml" Requires="v">
                <p:oleObj spid="_x0000_s24599" name="数式" r:id="rId3" imgW="3200400" imgH="241300" progId="Equation.3">
                  <p:embed/>
                </p:oleObj>
              </mc:Choice>
              <mc:Fallback>
                <p:oleObj name="数式" r:id="rId3" imgW="3200400" imgH="241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1322388"/>
                        <a:ext cx="6503988" cy="48895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580" name="Rectangle 15"/>
          <p:cNvSpPr>
            <a:spLocks noChangeArrowheads="1"/>
          </p:cNvSpPr>
          <p:nvPr/>
        </p:nvSpPr>
        <p:spPr bwMode="auto">
          <a:xfrm>
            <a:off x="504825" y="952500"/>
            <a:ext cx="724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気圧から高度を求める式は</a:t>
            </a:r>
            <a:r>
              <a:rPr lang="ja-JP" altLang="en-US">
                <a:solidFill>
                  <a:srgbClr val="ED181E"/>
                </a:solidFill>
              </a:rPr>
              <a:t>「測高公式」</a:t>
            </a:r>
            <a:r>
              <a:rPr lang="ja-JP" altLang="en-US"/>
              <a:t>と呼ばれ以下の式で与えられる。</a:t>
            </a:r>
          </a:p>
        </p:txBody>
      </p:sp>
      <p:sp>
        <p:nvSpPr>
          <p:cNvPr id="24581" name="テキスト ボックス 6"/>
          <p:cNvSpPr txBox="1">
            <a:spLocks noChangeArrowheads="1"/>
          </p:cNvSpPr>
          <p:nvPr/>
        </p:nvSpPr>
        <p:spPr bwMode="auto">
          <a:xfrm>
            <a:off x="504825" y="1943100"/>
            <a:ext cx="7974013"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dirty="0"/>
              <a:t>ここで、</a:t>
            </a:r>
            <a:r>
              <a:rPr lang="en-US" altLang="ja-JP" sz="1600" dirty="0"/>
              <a:t>z</a:t>
            </a:r>
            <a:r>
              <a:rPr lang="ja-JP" altLang="en-US" sz="1600" dirty="0"/>
              <a:t>は観測した地点の高度（</a:t>
            </a:r>
            <a:r>
              <a:rPr lang="en-US" altLang="ja-JP" sz="1600" dirty="0"/>
              <a:t>m</a:t>
            </a:r>
            <a:r>
              <a:rPr lang="ja-JP" altLang="en-US" sz="1600" dirty="0"/>
              <a:t>）、</a:t>
            </a:r>
            <a:r>
              <a:rPr lang="en-US" altLang="ja-JP" sz="1600" dirty="0"/>
              <a:t>t</a:t>
            </a:r>
            <a:r>
              <a:rPr lang="en-US" altLang="ja-JP" sz="1600" baseline="-25000" dirty="0"/>
              <a:t>a</a:t>
            </a:r>
            <a:r>
              <a:rPr lang="ja-JP" altLang="en-US" sz="1600" dirty="0"/>
              <a:t>は平均気温（</a:t>
            </a:r>
            <a:r>
              <a:rPr lang="en-US" altLang="ja-JP" sz="1600" dirty="0"/>
              <a:t>℃</a:t>
            </a:r>
            <a:r>
              <a:rPr lang="ja-JP" altLang="en-US" sz="1600" dirty="0"/>
              <a:t>）、</a:t>
            </a:r>
            <a:r>
              <a:rPr lang="en-US" altLang="ja-JP" sz="1600" dirty="0"/>
              <a:t>p</a:t>
            </a:r>
            <a:r>
              <a:rPr lang="en-US" altLang="ja-JP" sz="1600" baseline="-25000" dirty="0"/>
              <a:t>0</a:t>
            </a:r>
            <a:r>
              <a:rPr lang="ja-JP" altLang="en-US" sz="1600" dirty="0"/>
              <a:t>は高度０</a:t>
            </a:r>
            <a:r>
              <a:rPr lang="en-US" altLang="ja-JP" sz="1600" dirty="0"/>
              <a:t>m</a:t>
            </a:r>
            <a:r>
              <a:rPr lang="ja-JP" altLang="en-US" sz="1600" dirty="0"/>
              <a:t>（海面）での気圧（</a:t>
            </a:r>
            <a:r>
              <a:rPr lang="en-US" altLang="ja-JP" sz="1600" dirty="0" err="1"/>
              <a:t>hPa</a:t>
            </a:r>
            <a:r>
              <a:rPr lang="ja-JP" altLang="en-US" sz="1600" dirty="0"/>
              <a:t>）、</a:t>
            </a:r>
            <a:r>
              <a:rPr lang="en-US" altLang="ja-JP" sz="1600" dirty="0"/>
              <a:t>p</a:t>
            </a:r>
            <a:r>
              <a:rPr lang="ja-JP" altLang="en-US" sz="1600" dirty="0"/>
              <a:t>は観測した高さで実測した気圧（</a:t>
            </a:r>
            <a:r>
              <a:rPr lang="en-US" altLang="ja-JP" sz="1600" dirty="0" err="1"/>
              <a:t>hPa</a:t>
            </a:r>
            <a:r>
              <a:rPr lang="ja-JP" altLang="en-US" sz="1600" dirty="0"/>
              <a:t>）である。</a:t>
            </a:r>
            <a:endParaRPr lang="en-US" altLang="ja-JP" sz="1600" dirty="0"/>
          </a:p>
          <a:p>
            <a:r>
              <a:rPr lang="ja-JP" altLang="en-US" sz="1600" dirty="0"/>
              <a:t>したがって、実測した気圧から、その場所の高度を計算で推定することができる。その際に、海面での気圧</a:t>
            </a:r>
            <a:r>
              <a:rPr lang="en-US" altLang="ja-JP" sz="1600" dirty="0"/>
              <a:t>p</a:t>
            </a:r>
            <a:r>
              <a:rPr lang="en-US" altLang="ja-JP" sz="1600" baseline="-25000" dirty="0"/>
              <a:t>0</a:t>
            </a:r>
            <a:r>
              <a:rPr lang="ja-JP" altLang="en-US" sz="1600" dirty="0"/>
              <a:t>と、平均気温</a:t>
            </a:r>
            <a:r>
              <a:rPr lang="en-US" altLang="ja-JP" sz="1600" dirty="0"/>
              <a:t>t</a:t>
            </a:r>
            <a:r>
              <a:rPr lang="en-US" altLang="ja-JP" sz="1600" baseline="-25000" dirty="0"/>
              <a:t>a</a:t>
            </a:r>
            <a:r>
              <a:rPr lang="ja-JP" altLang="en-US" sz="1600" dirty="0"/>
              <a:t>が必要になる。海面での気圧</a:t>
            </a:r>
            <a:r>
              <a:rPr lang="en-US" altLang="ja-JP" sz="1600" dirty="0"/>
              <a:t>p</a:t>
            </a:r>
            <a:r>
              <a:rPr lang="en-US" altLang="ja-JP" sz="1600" baseline="-25000" dirty="0"/>
              <a:t>0</a:t>
            </a:r>
            <a:r>
              <a:rPr lang="ja-JP" altLang="en-US" sz="1600" dirty="0"/>
              <a:t>は、気象台のデータからその時刻に近い海面気圧を平均して用いる。気圧の時間的な変化は小さいので、計算では一定としてかまわない。平均気温は、実測したその時の気温を用いてかまわない。</a:t>
            </a:r>
            <a:endParaRPr lang="en-US" altLang="ja-JP" sz="1600" dirty="0"/>
          </a:p>
          <a:p>
            <a:endParaRPr lang="en-US" altLang="ja-JP" sz="1600" dirty="0"/>
          </a:p>
          <a:p>
            <a:r>
              <a:rPr lang="ja-JP" altLang="en-US" sz="1400" dirty="0"/>
              <a:t>なお、エクセルの関数では、常用対数（底が１０の対数）は、「＝</a:t>
            </a:r>
            <a:r>
              <a:rPr lang="en-US" altLang="ja-JP" sz="1400" dirty="0"/>
              <a:t>log</a:t>
            </a:r>
            <a:r>
              <a:rPr lang="ja-JP" altLang="en-US" sz="1400" dirty="0"/>
              <a:t>（引数）」とする。ちなみに、自然対数（底が</a:t>
            </a:r>
            <a:r>
              <a:rPr lang="en-US" altLang="ja-JP" sz="1400" dirty="0"/>
              <a:t>e</a:t>
            </a:r>
            <a:r>
              <a:rPr lang="ja-JP" altLang="en-US" sz="1400" dirty="0"/>
              <a:t>）の時は、「</a:t>
            </a:r>
            <a:r>
              <a:rPr lang="en-US" altLang="ja-JP" sz="1400" dirty="0"/>
              <a:t>=</a:t>
            </a:r>
            <a:r>
              <a:rPr lang="en-US" altLang="ja-JP" sz="1400" dirty="0" err="1"/>
              <a:t>ln</a:t>
            </a:r>
            <a:r>
              <a:rPr lang="ja-JP" altLang="en-US" sz="1400" dirty="0"/>
              <a:t>（引数）」とする。</a:t>
            </a:r>
            <a:endParaRPr lang="en-US" altLang="ja-JP" sz="1400" dirty="0"/>
          </a:p>
          <a:p>
            <a:r>
              <a:rPr lang="ja-JP" altLang="en-US" sz="1400" dirty="0"/>
              <a:t>計算式をたてる列は、新たに列を挿入するなどして加える。</a:t>
            </a:r>
            <a:endParaRPr lang="en-US" altLang="ja-JP" sz="1400" dirty="0"/>
          </a:p>
          <a:p>
            <a:endParaRPr lang="en-US" altLang="ja-JP" sz="1600" dirty="0"/>
          </a:p>
          <a:p>
            <a:r>
              <a:rPr lang="ja-JP" altLang="en-US" sz="1600" dirty="0">
                <a:solidFill>
                  <a:srgbClr val="FF0000"/>
                </a:solidFill>
              </a:rPr>
              <a:t>考察ポイント３</a:t>
            </a:r>
            <a:endParaRPr lang="en-US" altLang="ja-JP" sz="1600" dirty="0">
              <a:solidFill>
                <a:srgbClr val="FF0000"/>
              </a:solidFill>
            </a:endParaRPr>
          </a:p>
          <a:p>
            <a:r>
              <a:rPr lang="ja-JP" altLang="en-US" sz="1600" dirty="0"/>
              <a:t>計算を終えたら、横軸に実測した気圧、縦軸に高度をとって、気圧と高度の関係をグラフにしてみよう。高度のデータは</a:t>
            </a:r>
            <a:r>
              <a:rPr lang="ja-JP" altLang="en-US" sz="1600" dirty="0" smtClean="0"/>
              <a:t>、</a:t>
            </a:r>
            <a:r>
              <a:rPr lang="en-US" altLang="en-US" sz="1600" dirty="0" smtClean="0"/>
              <a:t>GPS</a:t>
            </a:r>
            <a:r>
              <a:rPr lang="ja-JP" altLang="en-US" sz="1600" dirty="0" smtClean="0"/>
              <a:t>で</a:t>
            </a:r>
            <a:r>
              <a:rPr lang="ja-JP" altLang="en-US" sz="1600" dirty="0"/>
              <a:t>計測した高度、気圧から計算で求めた高度、さらに地形図から読み取った高度、を一つのグラフに重ねてみるとよい。</a:t>
            </a:r>
            <a:endParaRPr lang="en-US" altLang="ja-JP" sz="1600" dirty="0"/>
          </a:p>
          <a:p>
            <a:r>
              <a:rPr lang="ja-JP" altLang="en-US" sz="1600" dirty="0"/>
              <a:t>また、別な図として、横軸に気圧から計算で求めた高度、縦軸</a:t>
            </a:r>
            <a:r>
              <a:rPr lang="ja-JP" altLang="en-US" sz="1600" dirty="0" smtClean="0"/>
              <a:t>に</a:t>
            </a:r>
            <a:r>
              <a:rPr lang="en-US" altLang="en-US" sz="1600" dirty="0" smtClean="0"/>
              <a:t>GPS</a:t>
            </a:r>
            <a:r>
              <a:rPr lang="ja-JP" altLang="en-US" sz="1600" dirty="0" smtClean="0"/>
              <a:t>で</a:t>
            </a:r>
            <a:r>
              <a:rPr lang="ja-JP" altLang="en-US" sz="1600" dirty="0"/>
              <a:t>計測した</a:t>
            </a:r>
            <a:r>
              <a:rPr lang="ja-JP" altLang="en-US" sz="1600" dirty="0" smtClean="0"/>
              <a:t>高度と地形図で読み取った高度を</a:t>
            </a:r>
            <a:r>
              <a:rPr lang="ja-JP" altLang="en-US" sz="1600" dirty="0"/>
              <a:t>プロットしてみよう。両者がどれだけ一致しているかがわかる。</a:t>
            </a:r>
            <a:endParaRPr lang="en-US" altLang="ja-JP" sz="1600" dirty="0"/>
          </a:p>
          <a:p>
            <a:r>
              <a:rPr lang="ja-JP" altLang="en-US" sz="1600" dirty="0"/>
              <a:t>これらの図をもとにして、それぞれの方法で求めた高度の正確さについて議論せよ。</a:t>
            </a:r>
            <a:endParaRPr lang="en-US" altLang="ja-JP" sz="16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ボックス 1"/>
          <p:cNvSpPr txBox="1">
            <a:spLocks noChangeArrowheads="1"/>
          </p:cNvSpPr>
          <p:nvPr/>
        </p:nvSpPr>
        <p:spPr bwMode="auto">
          <a:xfrm>
            <a:off x="569913" y="382588"/>
            <a:ext cx="755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u="sng"/>
              <a:t>作業８　相関関係について調べよう</a:t>
            </a:r>
            <a:endParaRPr lang="en-US" altLang="ja-JP" sz="1800" u="sng"/>
          </a:p>
        </p:txBody>
      </p:sp>
      <p:sp>
        <p:nvSpPr>
          <p:cNvPr id="25603" name="テキスト ボックス 2"/>
          <p:cNvSpPr txBox="1">
            <a:spLocks noChangeArrowheads="1"/>
          </p:cNvSpPr>
          <p:nvPr/>
        </p:nvSpPr>
        <p:spPr bwMode="auto">
          <a:xfrm>
            <a:off x="569913" y="1101725"/>
            <a:ext cx="80200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dirty="0"/>
              <a:t>関係があると思われる２つ以上の測定値について、それらに相関関係があるか否かを調べるための最も簡単な方法は、それぞれの量を縦軸と横軸にとって散布図を作成してみることである。もしも右肩上がりの傾向があれば正相関、逆に右肩下がりの傾向があれば負相関（逆相関）と言える。ばらついていて一定の傾向が見られない場合には無相関となる。比較的明瞭な相関関係がある場合には、この散布図上で近似した関数を当てはめてみよう。</a:t>
            </a:r>
            <a:r>
              <a:rPr lang="ja-JP" altLang="en-US" sz="1600" dirty="0">
                <a:solidFill>
                  <a:srgbClr val="FF0000"/>
                </a:solidFill>
              </a:rPr>
              <a:t>明瞭な相関関係がある場合には、必ずその背景に両者を結びつける原因・メカニズムがあるはずである。</a:t>
            </a:r>
            <a:endParaRPr lang="en-US" altLang="ja-JP" sz="1600" dirty="0">
              <a:solidFill>
                <a:srgbClr val="FF0000"/>
              </a:solidFill>
            </a:endParaRPr>
          </a:p>
          <a:p>
            <a:endParaRPr lang="en-US" altLang="ja-JP" sz="1600" dirty="0"/>
          </a:p>
          <a:p>
            <a:r>
              <a:rPr lang="ja-JP" altLang="en-US" sz="1400" dirty="0"/>
              <a:t>エクセルではプロットされているマーカーなどの上で右クリックすると「近似曲線の追加・・・」を選択。「線形近似」は最も単純な直線の当てはめである。当てはめた関数の式を表示したい場合には、「オプション」で「グラフに数式を表示」を選択する。</a:t>
            </a:r>
            <a:endParaRPr lang="en-US" altLang="ja-JP" sz="1400" dirty="0"/>
          </a:p>
          <a:p>
            <a:endParaRPr lang="en-US" altLang="ja-JP" sz="1600" dirty="0"/>
          </a:p>
          <a:p>
            <a:r>
              <a:rPr lang="ja-JP" altLang="en-US" sz="1600" dirty="0">
                <a:solidFill>
                  <a:srgbClr val="FF0000"/>
                </a:solidFill>
              </a:rPr>
              <a:t>考察ポイント４</a:t>
            </a:r>
            <a:endParaRPr lang="en-US" altLang="ja-JP" sz="1600" dirty="0">
              <a:solidFill>
                <a:srgbClr val="FF0000"/>
              </a:solidFill>
            </a:endParaRPr>
          </a:p>
          <a:p>
            <a:r>
              <a:rPr lang="ja-JP" altLang="en-US" sz="1600" dirty="0"/>
              <a:t>・気温と湿度の相関関係を調べよう。実測した青葉山でのデータに加えて、気象台のデータでも同様に調べてみよう。</a:t>
            </a:r>
            <a:endParaRPr lang="en-US" altLang="ja-JP" sz="1600" dirty="0"/>
          </a:p>
          <a:p>
            <a:r>
              <a:rPr lang="ja-JP" altLang="en-US" sz="1600" dirty="0"/>
              <a:t>・気温と地表面温度の</a:t>
            </a:r>
            <a:r>
              <a:rPr lang="ja-JP" altLang="en-US" sz="1600" dirty="0" smtClean="0"/>
              <a:t>相関も</a:t>
            </a:r>
            <a:r>
              <a:rPr lang="ja-JP" altLang="en-US" sz="1600" dirty="0"/>
              <a:t>調べよう。</a:t>
            </a:r>
            <a:endParaRPr lang="en-US" altLang="ja-JP" sz="1600" dirty="0"/>
          </a:p>
          <a:p>
            <a:endParaRPr lang="ja-JP" alt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図形グループ 44"/>
          <p:cNvGrpSpPr>
            <a:grpSpLocks/>
          </p:cNvGrpSpPr>
          <p:nvPr/>
        </p:nvGrpSpPr>
        <p:grpSpPr bwMode="auto">
          <a:xfrm>
            <a:off x="658813" y="385763"/>
            <a:ext cx="7747000" cy="6146800"/>
            <a:chOff x="304800" y="457200"/>
            <a:chExt cx="7745413" cy="6146800"/>
          </a:xfrm>
        </p:grpSpPr>
        <p:sp>
          <p:nvSpPr>
            <p:cNvPr id="26627" name="AutoShape 43"/>
            <p:cNvSpPr>
              <a:spLocks noChangeArrowheads="1"/>
            </p:cNvSpPr>
            <p:nvPr/>
          </p:nvSpPr>
          <p:spPr bwMode="auto">
            <a:xfrm>
              <a:off x="1470025" y="3684588"/>
              <a:ext cx="5340350" cy="2919412"/>
            </a:xfrm>
            <a:prstGeom prst="cube">
              <a:avLst>
                <a:gd name="adj" fmla="val 25000"/>
              </a:avLst>
            </a:prstGeom>
            <a:gradFill rotWithShape="0">
              <a:gsLst>
                <a:gs pos="0">
                  <a:srgbClr val="FF9900"/>
                </a:gs>
                <a:gs pos="100000">
                  <a:srgbClr val="764700"/>
                </a:gs>
              </a:gsLst>
              <a:lin ang="5400000" scaled="1"/>
            </a:gradFill>
            <a:ln w="9525">
              <a:solidFill>
                <a:schemeClr val="tx1"/>
              </a:solidFill>
              <a:miter lim="800000"/>
              <a:headEnd/>
              <a:tailEnd/>
            </a:ln>
          </p:spPr>
          <p:txBody>
            <a:bodyPr wrap="none" anchor="ctr"/>
            <a:lstStyle/>
            <a:p>
              <a:endParaRPr lang="ja-JP" altLang="en-US"/>
            </a:p>
          </p:txBody>
        </p:sp>
        <p:sp>
          <p:nvSpPr>
            <p:cNvPr id="26628" name="Rectangle 3"/>
            <p:cNvSpPr>
              <a:spLocks noChangeArrowheads="1"/>
            </p:cNvSpPr>
            <p:nvPr/>
          </p:nvSpPr>
          <p:spPr bwMode="auto">
            <a:xfrm>
              <a:off x="2252663" y="1976438"/>
              <a:ext cx="4557712" cy="569912"/>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26629" name="Rectangle 4"/>
            <p:cNvSpPr>
              <a:spLocks noChangeArrowheads="1"/>
            </p:cNvSpPr>
            <p:nvPr/>
          </p:nvSpPr>
          <p:spPr bwMode="auto">
            <a:xfrm>
              <a:off x="6953250" y="3541713"/>
              <a:ext cx="109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地表面</a:t>
              </a:r>
            </a:p>
          </p:txBody>
        </p:sp>
        <p:sp>
          <p:nvSpPr>
            <p:cNvPr id="26630" name="Rectangle 5"/>
            <p:cNvSpPr>
              <a:spLocks noChangeArrowheads="1"/>
            </p:cNvSpPr>
            <p:nvPr/>
          </p:nvSpPr>
          <p:spPr bwMode="auto">
            <a:xfrm>
              <a:off x="7165975" y="20478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大気</a:t>
              </a:r>
            </a:p>
          </p:txBody>
        </p:sp>
        <p:sp>
          <p:nvSpPr>
            <p:cNvPr id="26631" name="AutoShape 6"/>
            <p:cNvSpPr>
              <a:spLocks noChangeArrowheads="1"/>
            </p:cNvSpPr>
            <p:nvPr/>
          </p:nvSpPr>
          <p:spPr bwMode="auto">
            <a:xfrm>
              <a:off x="3589338" y="2590800"/>
              <a:ext cx="657225" cy="1371600"/>
            </a:xfrm>
            <a:prstGeom prst="upArrow">
              <a:avLst>
                <a:gd name="adj1" fmla="val 50000"/>
                <a:gd name="adj2" fmla="val 52174"/>
              </a:avLst>
            </a:prstGeom>
            <a:solidFill>
              <a:srgbClr val="FF99CC"/>
            </a:solidFill>
            <a:ln w="9525">
              <a:solidFill>
                <a:schemeClr val="tx1"/>
              </a:solidFill>
              <a:miter lim="800000"/>
              <a:headEnd/>
              <a:tailEnd/>
            </a:ln>
          </p:spPr>
          <p:txBody>
            <a:bodyPr wrap="none" anchor="ctr"/>
            <a:lstStyle/>
            <a:p>
              <a:endParaRPr lang="ja-JP" altLang="en-US"/>
            </a:p>
          </p:txBody>
        </p:sp>
        <p:sp>
          <p:nvSpPr>
            <p:cNvPr id="26632" name="AutoShape 7"/>
            <p:cNvSpPr>
              <a:spLocks noChangeArrowheads="1"/>
            </p:cNvSpPr>
            <p:nvPr/>
          </p:nvSpPr>
          <p:spPr bwMode="auto">
            <a:xfrm>
              <a:off x="4800600" y="2590800"/>
              <a:ext cx="571500" cy="1371600"/>
            </a:xfrm>
            <a:prstGeom prst="downArrow">
              <a:avLst>
                <a:gd name="adj1" fmla="val 50000"/>
                <a:gd name="adj2" fmla="val 60000"/>
              </a:avLst>
            </a:prstGeom>
            <a:solidFill>
              <a:srgbClr val="FF99CC"/>
            </a:solidFill>
            <a:ln w="9525">
              <a:solidFill>
                <a:schemeClr val="tx1"/>
              </a:solidFill>
              <a:miter lim="800000"/>
              <a:headEnd/>
              <a:tailEnd/>
            </a:ln>
          </p:spPr>
          <p:txBody>
            <a:bodyPr wrap="none" anchor="ctr"/>
            <a:lstStyle/>
            <a:p>
              <a:endParaRPr lang="ja-JP" altLang="en-US"/>
            </a:p>
          </p:txBody>
        </p:sp>
        <p:sp>
          <p:nvSpPr>
            <p:cNvPr id="26633" name="AutoShape 8"/>
            <p:cNvSpPr>
              <a:spLocks noChangeArrowheads="1"/>
            </p:cNvSpPr>
            <p:nvPr/>
          </p:nvSpPr>
          <p:spPr bwMode="auto">
            <a:xfrm rot="1444753">
              <a:off x="5813425" y="1690688"/>
              <a:ext cx="355600" cy="2349500"/>
            </a:xfrm>
            <a:prstGeom prst="downArrow">
              <a:avLst>
                <a:gd name="adj1" fmla="val 50000"/>
                <a:gd name="adj2" fmla="val 165179"/>
              </a:avLst>
            </a:prstGeom>
            <a:solidFill>
              <a:srgbClr val="0000FF"/>
            </a:solidFill>
            <a:ln w="9525">
              <a:solidFill>
                <a:schemeClr val="tx1"/>
              </a:solidFill>
              <a:miter lim="800000"/>
              <a:headEnd/>
              <a:tailEnd/>
            </a:ln>
          </p:spPr>
          <p:txBody>
            <a:bodyPr wrap="none" anchor="ctr"/>
            <a:lstStyle/>
            <a:p>
              <a:endParaRPr lang="ja-JP" altLang="en-US"/>
            </a:p>
          </p:txBody>
        </p:sp>
        <p:sp>
          <p:nvSpPr>
            <p:cNvPr id="26634" name="AutoShape 9"/>
            <p:cNvSpPr>
              <a:spLocks noChangeArrowheads="1"/>
            </p:cNvSpPr>
            <p:nvPr/>
          </p:nvSpPr>
          <p:spPr bwMode="auto">
            <a:xfrm>
              <a:off x="6169025" y="908050"/>
              <a:ext cx="854075" cy="854075"/>
            </a:xfrm>
            <a:prstGeom prst="sun">
              <a:avLst>
                <a:gd name="adj" fmla="val 25000"/>
              </a:avLst>
            </a:prstGeom>
            <a:solidFill>
              <a:srgbClr val="FFFF00"/>
            </a:solidFill>
            <a:ln w="9525">
              <a:solidFill>
                <a:schemeClr val="tx1"/>
              </a:solidFill>
              <a:miter lim="800000"/>
              <a:headEnd/>
              <a:tailEnd/>
            </a:ln>
          </p:spPr>
          <p:txBody>
            <a:bodyPr wrap="none" anchor="ctr"/>
            <a:lstStyle/>
            <a:p>
              <a:endParaRPr lang="ja-JP" altLang="en-US"/>
            </a:p>
          </p:txBody>
        </p:sp>
        <p:grpSp>
          <p:nvGrpSpPr>
            <p:cNvPr id="26635" name="Group 20"/>
            <p:cNvGrpSpPr>
              <a:grpSpLocks/>
            </p:cNvGrpSpPr>
            <p:nvPr/>
          </p:nvGrpSpPr>
          <p:grpSpPr bwMode="auto">
            <a:xfrm>
              <a:off x="2324100" y="2047875"/>
              <a:ext cx="1139825" cy="782638"/>
              <a:chOff x="2832" y="2949"/>
              <a:chExt cx="929" cy="699"/>
            </a:xfrm>
          </p:grpSpPr>
          <p:sp>
            <p:nvSpPr>
              <p:cNvPr id="26661" name="Freeform 10"/>
              <p:cNvSpPr>
                <a:spLocks/>
              </p:cNvSpPr>
              <p:nvPr/>
            </p:nvSpPr>
            <p:spPr bwMode="auto">
              <a:xfrm>
                <a:off x="2981" y="2949"/>
                <a:ext cx="780" cy="653"/>
              </a:xfrm>
              <a:custGeom>
                <a:avLst/>
                <a:gdLst>
                  <a:gd name="T0" fmla="*/ 0 w 780"/>
                  <a:gd name="T1" fmla="*/ 651 h 653"/>
                  <a:gd name="T2" fmla="*/ 210 w 780"/>
                  <a:gd name="T3" fmla="*/ 232 h 653"/>
                  <a:gd name="T4" fmla="*/ 381 w 780"/>
                  <a:gd name="T5" fmla="*/ 127 h 653"/>
                  <a:gd name="T6" fmla="*/ 486 w 780"/>
                  <a:gd name="T7" fmla="*/ 70 h 653"/>
                  <a:gd name="T8" fmla="*/ 686 w 780"/>
                  <a:gd name="T9" fmla="*/ 3 h 653"/>
                  <a:gd name="T10" fmla="*/ 772 w 780"/>
                  <a:gd name="T11" fmla="*/ 13 h 653"/>
                  <a:gd name="T12" fmla="*/ 762 w 780"/>
                  <a:gd name="T13" fmla="*/ 41 h 653"/>
                  <a:gd name="T14" fmla="*/ 743 w 780"/>
                  <a:gd name="T15" fmla="*/ 127 h 653"/>
                  <a:gd name="T16" fmla="*/ 667 w 780"/>
                  <a:gd name="T17" fmla="*/ 432 h 653"/>
                  <a:gd name="T18" fmla="*/ 324 w 780"/>
                  <a:gd name="T19" fmla="*/ 622 h 653"/>
                  <a:gd name="T20" fmla="*/ 229 w 780"/>
                  <a:gd name="T21" fmla="*/ 651 h 653"/>
                  <a:gd name="T22" fmla="*/ 0 w 780"/>
                  <a:gd name="T23" fmla="*/ 651 h 6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0"/>
                  <a:gd name="T37" fmla="*/ 0 h 653"/>
                  <a:gd name="T38" fmla="*/ 780 w 780"/>
                  <a:gd name="T39" fmla="*/ 653 h 6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0" h="653">
                    <a:moveTo>
                      <a:pt x="0" y="651"/>
                    </a:moveTo>
                    <a:cubicBezTo>
                      <a:pt x="29" y="511"/>
                      <a:pt x="94" y="322"/>
                      <a:pt x="210" y="232"/>
                    </a:cubicBezTo>
                    <a:cubicBezTo>
                      <a:pt x="265" y="188"/>
                      <a:pt x="322" y="159"/>
                      <a:pt x="381" y="127"/>
                    </a:cubicBezTo>
                    <a:cubicBezTo>
                      <a:pt x="490" y="65"/>
                      <a:pt x="419" y="90"/>
                      <a:pt x="486" y="70"/>
                    </a:cubicBezTo>
                    <a:cubicBezTo>
                      <a:pt x="544" y="31"/>
                      <a:pt x="618" y="20"/>
                      <a:pt x="686" y="3"/>
                    </a:cubicBezTo>
                    <a:cubicBezTo>
                      <a:pt x="714" y="6"/>
                      <a:pt x="746" y="0"/>
                      <a:pt x="772" y="13"/>
                    </a:cubicBezTo>
                    <a:cubicBezTo>
                      <a:pt x="780" y="17"/>
                      <a:pt x="765" y="31"/>
                      <a:pt x="762" y="41"/>
                    </a:cubicBezTo>
                    <a:cubicBezTo>
                      <a:pt x="749" y="79"/>
                      <a:pt x="750" y="77"/>
                      <a:pt x="743" y="127"/>
                    </a:cubicBezTo>
                    <a:cubicBezTo>
                      <a:pt x="729" y="210"/>
                      <a:pt x="728" y="359"/>
                      <a:pt x="667" y="432"/>
                    </a:cubicBezTo>
                    <a:cubicBezTo>
                      <a:pt x="581" y="533"/>
                      <a:pt x="440" y="573"/>
                      <a:pt x="324" y="622"/>
                    </a:cubicBezTo>
                    <a:cubicBezTo>
                      <a:pt x="276" y="642"/>
                      <a:pt x="290" y="648"/>
                      <a:pt x="229" y="651"/>
                    </a:cubicBezTo>
                    <a:cubicBezTo>
                      <a:pt x="152" y="653"/>
                      <a:pt x="76" y="651"/>
                      <a:pt x="0" y="651"/>
                    </a:cubicBezTo>
                    <a:close/>
                  </a:path>
                </a:pathLst>
              </a:custGeom>
              <a:solidFill>
                <a:srgbClr val="339966"/>
              </a:solidFill>
              <a:ln w="9525">
                <a:solidFill>
                  <a:schemeClr val="tx1"/>
                </a:solidFill>
                <a:round/>
                <a:headEnd/>
                <a:tailEnd/>
              </a:ln>
            </p:spPr>
            <p:txBody>
              <a:bodyPr wrap="none" anchor="ctr"/>
              <a:lstStyle/>
              <a:p>
                <a:endParaRPr lang="ja-JP" altLang="en-US"/>
              </a:p>
            </p:txBody>
          </p:sp>
          <p:sp>
            <p:nvSpPr>
              <p:cNvPr id="26662" name="Freeform 11"/>
              <p:cNvSpPr>
                <a:spLocks/>
              </p:cNvSpPr>
              <p:nvPr/>
            </p:nvSpPr>
            <p:spPr bwMode="auto">
              <a:xfrm>
                <a:off x="2976" y="2976"/>
                <a:ext cx="768" cy="624"/>
              </a:xfrm>
              <a:custGeom>
                <a:avLst/>
                <a:gdLst>
                  <a:gd name="T0" fmla="*/ 0 w 768"/>
                  <a:gd name="T1" fmla="*/ 624 h 624"/>
                  <a:gd name="T2" fmla="*/ 288 w 768"/>
                  <a:gd name="T3" fmla="*/ 336 h 624"/>
                  <a:gd name="T4" fmla="*/ 528 w 768"/>
                  <a:gd name="T5" fmla="*/ 144 h 624"/>
                  <a:gd name="T6" fmla="*/ 768 w 768"/>
                  <a:gd name="T7" fmla="*/ 0 h 624"/>
                  <a:gd name="T8" fmla="*/ 0 60000 65536"/>
                  <a:gd name="T9" fmla="*/ 0 60000 65536"/>
                  <a:gd name="T10" fmla="*/ 0 60000 65536"/>
                  <a:gd name="T11" fmla="*/ 0 60000 65536"/>
                  <a:gd name="T12" fmla="*/ 0 w 768"/>
                  <a:gd name="T13" fmla="*/ 0 h 624"/>
                  <a:gd name="T14" fmla="*/ 768 w 768"/>
                  <a:gd name="T15" fmla="*/ 624 h 624"/>
                </a:gdLst>
                <a:ahLst/>
                <a:cxnLst>
                  <a:cxn ang="T8">
                    <a:pos x="T0" y="T1"/>
                  </a:cxn>
                  <a:cxn ang="T9">
                    <a:pos x="T2" y="T3"/>
                  </a:cxn>
                  <a:cxn ang="T10">
                    <a:pos x="T4" y="T5"/>
                  </a:cxn>
                  <a:cxn ang="T11">
                    <a:pos x="T6" y="T7"/>
                  </a:cxn>
                </a:cxnLst>
                <a:rect l="T12" t="T13" r="T14" b="T15"/>
                <a:pathLst>
                  <a:path w="768" h="624">
                    <a:moveTo>
                      <a:pt x="0" y="624"/>
                    </a:moveTo>
                    <a:cubicBezTo>
                      <a:pt x="100" y="520"/>
                      <a:pt x="200" y="416"/>
                      <a:pt x="288" y="336"/>
                    </a:cubicBezTo>
                    <a:cubicBezTo>
                      <a:pt x="376" y="256"/>
                      <a:pt x="448" y="200"/>
                      <a:pt x="528" y="144"/>
                    </a:cubicBezTo>
                    <a:cubicBezTo>
                      <a:pt x="608" y="88"/>
                      <a:pt x="728" y="24"/>
                      <a:pt x="76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63" name="Freeform 12"/>
              <p:cNvSpPr>
                <a:spLocks/>
              </p:cNvSpPr>
              <p:nvPr/>
            </p:nvSpPr>
            <p:spPr bwMode="auto">
              <a:xfrm>
                <a:off x="3072" y="3504"/>
                <a:ext cx="288" cy="1"/>
              </a:xfrm>
              <a:custGeom>
                <a:avLst/>
                <a:gdLst>
                  <a:gd name="T0" fmla="*/ 0 w 288"/>
                  <a:gd name="T1" fmla="*/ 0 h 1"/>
                  <a:gd name="T2" fmla="*/ 288 w 288"/>
                  <a:gd name="T3" fmla="*/ 0 h 1"/>
                  <a:gd name="T4" fmla="*/ 0 60000 65536"/>
                  <a:gd name="T5" fmla="*/ 0 60000 65536"/>
                  <a:gd name="T6" fmla="*/ 0 w 288"/>
                  <a:gd name="T7" fmla="*/ 0 h 1"/>
                  <a:gd name="T8" fmla="*/ 288 w 288"/>
                  <a:gd name="T9" fmla="*/ 1 h 1"/>
                </a:gdLst>
                <a:ahLst/>
                <a:cxnLst>
                  <a:cxn ang="T4">
                    <a:pos x="T0" y="T1"/>
                  </a:cxn>
                  <a:cxn ang="T5">
                    <a:pos x="T2" y="T3"/>
                  </a:cxn>
                </a:cxnLst>
                <a:rect l="T6" t="T7" r="T8" b="T9"/>
                <a:pathLst>
                  <a:path w="288" h="1">
                    <a:moveTo>
                      <a:pt x="0" y="0"/>
                    </a:moveTo>
                    <a:cubicBezTo>
                      <a:pt x="120" y="0"/>
                      <a:pt x="240" y="0"/>
                      <a:pt x="28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64" name="Freeform 13"/>
              <p:cNvSpPr>
                <a:spLocks/>
              </p:cNvSpPr>
              <p:nvPr/>
            </p:nvSpPr>
            <p:spPr bwMode="auto">
              <a:xfrm>
                <a:off x="3216" y="3400"/>
                <a:ext cx="384" cy="56"/>
              </a:xfrm>
              <a:custGeom>
                <a:avLst/>
                <a:gdLst>
                  <a:gd name="T0" fmla="*/ 0 w 384"/>
                  <a:gd name="T1" fmla="*/ 8 h 56"/>
                  <a:gd name="T2" fmla="*/ 288 w 384"/>
                  <a:gd name="T3" fmla="*/ 8 h 56"/>
                  <a:gd name="T4" fmla="*/ 384 w 384"/>
                  <a:gd name="T5" fmla="*/ 56 h 56"/>
                  <a:gd name="T6" fmla="*/ 0 60000 65536"/>
                  <a:gd name="T7" fmla="*/ 0 60000 65536"/>
                  <a:gd name="T8" fmla="*/ 0 60000 65536"/>
                  <a:gd name="T9" fmla="*/ 0 w 384"/>
                  <a:gd name="T10" fmla="*/ 0 h 56"/>
                  <a:gd name="T11" fmla="*/ 384 w 384"/>
                  <a:gd name="T12" fmla="*/ 56 h 56"/>
                </a:gdLst>
                <a:ahLst/>
                <a:cxnLst>
                  <a:cxn ang="T6">
                    <a:pos x="T0" y="T1"/>
                  </a:cxn>
                  <a:cxn ang="T7">
                    <a:pos x="T2" y="T3"/>
                  </a:cxn>
                  <a:cxn ang="T8">
                    <a:pos x="T4" y="T5"/>
                  </a:cxn>
                </a:cxnLst>
                <a:rect l="T9" t="T10" r="T11" b="T12"/>
                <a:pathLst>
                  <a:path w="384" h="56">
                    <a:moveTo>
                      <a:pt x="0" y="8"/>
                    </a:moveTo>
                    <a:cubicBezTo>
                      <a:pt x="112" y="4"/>
                      <a:pt x="224" y="0"/>
                      <a:pt x="288" y="8"/>
                    </a:cubicBezTo>
                    <a:cubicBezTo>
                      <a:pt x="352" y="16"/>
                      <a:pt x="368" y="36"/>
                      <a:pt x="384"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65" name="Freeform 14"/>
              <p:cNvSpPr>
                <a:spLocks/>
              </p:cNvSpPr>
              <p:nvPr/>
            </p:nvSpPr>
            <p:spPr bwMode="auto">
              <a:xfrm>
                <a:off x="3312" y="3264"/>
                <a:ext cx="384" cy="1"/>
              </a:xfrm>
              <a:custGeom>
                <a:avLst/>
                <a:gdLst>
                  <a:gd name="T0" fmla="*/ 0 w 384"/>
                  <a:gd name="T1" fmla="*/ 0 h 1"/>
                  <a:gd name="T2" fmla="*/ 240 w 384"/>
                  <a:gd name="T3" fmla="*/ 0 h 1"/>
                  <a:gd name="T4" fmla="*/ 384 w 384"/>
                  <a:gd name="T5" fmla="*/ 0 h 1"/>
                  <a:gd name="T6" fmla="*/ 0 60000 65536"/>
                  <a:gd name="T7" fmla="*/ 0 60000 65536"/>
                  <a:gd name="T8" fmla="*/ 0 60000 65536"/>
                  <a:gd name="T9" fmla="*/ 0 w 384"/>
                  <a:gd name="T10" fmla="*/ 0 h 1"/>
                  <a:gd name="T11" fmla="*/ 384 w 384"/>
                  <a:gd name="T12" fmla="*/ 1 h 1"/>
                </a:gdLst>
                <a:ahLst/>
                <a:cxnLst>
                  <a:cxn ang="T6">
                    <a:pos x="T0" y="T1"/>
                  </a:cxn>
                  <a:cxn ang="T7">
                    <a:pos x="T2" y="T3"/>
                  </a:cxn>
                  <a:cxn ang="T8">
                    <a:pos x="T4" y="T5"/>
                  </a:cxn>
                </a:cxnLst>
                <a:rect l="T9" t="T10" r="T11" b="T12"/>
                <a:pathLst>
                  <a:path w="384" h="1">
                    <a:moveTo>
                      <a:pt x="0" y="0"/>
                    </a:moveTo>
                    <a:cubicBezTo>
                      <a:pt x="88" y="0"/>
                      <a:pt x="176" y="0"/>
                      <a:pt x="240" y="0"/>
                    </a:cubicBezTo>
                    <a:cubicBezTo>
                      <a:pt x="304" y="0"/>
                      <a:pt x="344" y="0"/>
                      <a:pt x="38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66" name="Freeform 15"/>
              <p:cNvSpPr>
                <a:spLocks/>
              </p:cNvSpPr>
              <p:nvPr/>
            </p:nvSpPr>
            <p:spPr bwMode="auto">
              <a:xfrm>
                <a:off x="3072" y="3312"/>
                <a:ext cx="48" cy="144"/>
              </a:xfrm>
              <a:custGeom>
                <a:avLst/>
                <a:gdLst>
                  <a:gd name="T0" fmla="*/ 0 w 48"/>
                  <a:gd name="T1" fmla="*/ 144 h 144"/>
                  <a:gd name="T2" fmla="*/ 48 w 48"/>
                  <a:gd name="T3" fmla="*/ 0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144"/>
                    </a:moveTo>
                    <a:cubicBezTo>
                      <a:pt x="20" y="88"/>
                      <a:pt x="40" y="32"/>
                      <a:pt x="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67" name="Freeform 16"/>
              <p:cNvSpPr>
                <a:spLocks/>
              </p:cNvSpPr>
              <p:nvPr/>
            </p:nvSpPr>
            <p:spPr bwMode="auto">
              <a:xfrm>
                <a:off x="3208" y="3168"/>
                <a:ext cx="56" cy="240"/>
              </a:xfrm>
              <a:custGeom>
                <a:avLst/>
                <a:gdLst>
                  <a:gd name="T0" fmla="*/ 8 w 56"/>
                  <a:gd name="T1" fmla="*/ 240 h 240"/>
                  <a:gd name="T2" fmla="*/ 8 w 56"/>
                  <a:gd name="T3" fmla="*/ 96 h 240"/>
                  <a:gd name="T4" fmla="*/ 56 w 56"/>
                  <a:gd name="T5" fmla="*/ 0 h 240"/>
                  <a:gd name="T6" fmla="*/ 0 60000 65536"/>
                  <a:gd name="T7" fmla="*/ 0 60000 65536"/>
                  <a:gd name="T8" fmla="*/ 0 60000 65536"/>
                  <a:gd name="T9" fmla="*/ 0 w 56"/>
                  <a:gd name="T10" fmla="*/ 0 h 240"/>
                  <a:gd name="T11" fmla="*/ 56 w 56"/>
                  <a:gd name="T12" fmla="*/ 240 h 240"/>
                </a:gdLst>
                <a:ahLst/>
                <a:cxnLst>
                  <a:cxn ang="T6">
                    <a:pos x="T0" y="T1"/>
                  </a:cxn>
                  <a:cxn ang="T7">
                    <a:pos x="T2" y="T3"/>
                  </a:cxn>
                  <a:cxn ang="T8">
                    <a:pos x="T4" y="T5"/>
                  </a:cxn>
                </a:cxnLst>
                <a:rect l="T9" t="T10" r="T11" b="T12"/>
                <a:pathLst>
                  <a:path w="56" h="240">
                    <a:moveTo>
                      <a:pt x="8" y="240"/>
                    </a:moveTo>
                    <a:cubicBezTo>
                      <a:pt x="4" y="188"/>
                      <a:pt x="0" y="136"/>
                      <a:pt x="8" y="96"/>
                    </a:cubicBezTo>
                    <a:cubicBezTo>
                      <a:pt x="16" y="56"/>
                      <a:pt x="48" y="24"/>
                      <a:pt x="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68" name="Freeform 17"/>
              <p:cNvSpPr>
                <a:spLocks/>
              </p:cNvSpPr>
              <p:nvPr/>
            </p:nvSpPr>
            <p:spPr bwMode="auto">
              <a:xfrm>
                <a:off x="3312" y="3024"/>
                <a:ext cx="192" cy="192"/>
              </a:xfrm>
              <a:custGeom>
                <a:avLst/>
                <a:gdLst>
                  <a:gd name="T0" fmla="*/ 0 w 192"/>
                  <a:gd name="T1" fmla="*/ 192 h 192"/>
                  <a:gd name="T2" fmla="*/ 144 w 192"/>
                  <a:gd name="T3" fmla="*/ 48 h 192"/>
                  <a:gd name="T4" fmla="*/ 192 w 192"/>
                  <a:gd name="T5" fmla="*/ 0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192"/>
                    </a:moveTo>
                    <a:cubicBezTo>
                      <a:pt x="56" y="136"/>
                      <a:pt x="112" y="80"/>
                      <a:pt x="144" y="48"/>
                    </a:cubicBezTo>
                    <a:cubicBezTo>
                      <a:pt x="176" y="16"/>
                      <a:pt x="184" y="8"/>
                      <a:pt x="19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69" name="Freeform 18"/>
              <p:cNvSpPr>
                <a:spLocks/>
              </p:cNvSpPr>
              <p:nvPr/>
            </p:nvSpPr>
            <p:spPr bwMode="auto">
              <a:xfrm>
                <a:off x="2832" y="3600"/>
                <a:ext cx="144" cy="48"/>
              </a:xfrm>
              <a:custGeom>
                <a:avLst/>
                <a:gdLst>
                  <a:gd name="T0" fmla="*/ 144 w 144"/>
                  <a:gd name="T1" fmla="*/ 0 h 48"/>
                  <a:gd name="T2" fmla="*/ 0 w 144"/>
                  <a:gd name="T3" fmla="*/ 48 h 48"/>
                  <a:gd name="T4" fmla="*/ 0 60000 65536"/>
                  <a:gd name="T5" fmla="*/ 0 60000 65536"/>
                  <a:gd name="T6" fmla="*/ 0 w 144"/>
                  <a:gd name="T7" fmla="*/ 0 h 48"/>
                  <a:gd name="T8" fmla="*/ 144 w 144"/>
                  <a:gd name="T9" fmla="*/ 48 h 48"/>
                </a:gdLst>
                <a:ahLst/>
                <a:cxnLst>
                  <a:cxn ang="T4">
                    <a:pos x="T0" y="T1"/>
                  </a:cxn>
                  <a:cxn ang="T5">
                    <a:pos x="T2" y="T3"/>
                  </a:cxn>
                </a:cxnLst>
                <a:rect l="T6" t="T7" r="T8" b="T9"/>
                <a:pathLst>
                  <a:path w="144" h="48">
                    <a:moveTo>
                      <a:pt x="144" y="0"/>
                    </a:moveTo>
                    <a:cubicBezTo>
                      <a:pt x="84" y="20"/>
                      <a:pt x="24" y="40"/>
                      <a:pt x="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26636" name="Group 21"/>
            <p:cNvGrpSpPr>
              <a:grpSpLocks/>
            </p:cNvGrpSpPr>
            <p:nvPr/>
          </p:nvGrpSpPr>
          <p:grpSpPr bwMode="auto">
            <a:xfrm rot="-7392688">
              <a:off x="2324894" y="1548606"/>
              <a:ext cx="960438" cy="676275"/>
              <a:chOff x="2832" y="2949"/>
              <a:chExt cx="929" cy="699"/>
            </a:xfrm>
          </p:grpSpPr>
          <p:sp>
            <p:nvSpPr>
              <p:cNvPr id="26652" name="Freeform 22"/>
              <p:cNvSpPr>
                <a:spLocks/>
              </p:cNvSpPr>
              <p:nvPr/>
            </p:nvSpPr>
            <p:spPr bwMode="auto">
              <a:xfrm>
                <a:off x="2981" y="2949"/>
                <a:ext cx="780" cy="653"/>
              </a:xfrm>
              <a:custGeom>
                <a:avLst/>
                <a:gdLst>
                  <a:gd name="T0" fmla="*/ 0 w 780"/>
                  <a:gd name="T1" fmla="*/ 651 h 653"/>
                  <a:gd name="T2" fmla="*/ 210 w 780"/>
                  <a:gd name="T3" fmla="*/ 232 h 653"/>
                  <a:gd name="T4" fmla="*/ 381 w 780"/>
                  <a:gd name="T5" fmla="*/ 127 h 653"/>
                  <a:gd name="T6" fmla="*/ 486 w 780"/>
                  <a:gd name="T7" fmla="*/ 70 h 653"/>
                  <a:gd name="T8" fmla="*/ 686 w 780"/>
                  <a:gd name="T9" fmla="*/ 3 h 653"/>
                  <a:gd name="T10" fmla="*/ 772 w 780"/>
                  <a:gd name="T11" fmla="*/ 13 h 653"/>
                  <a:gd name="T12" fmla="*/ 762 w 780"/>
                  <a:gd name="T13" fmla="*/ 41 h 653"/>
                  <a:gd name="T14" fmla="*/ 743 w 780"/>
                  <a:gd name="T15" fmla="*/ 127 h 653"/>
                  <a:gd name="T16" fmla="*/ 667 w 780"/>
                  <a:gd name="T17" fmla="*/ 432 h 653"/>
                  <a:gd name="T18" fmla="*/ 324 w 780"/>
                  <a:gd name="T19" fmla="*/ 622 h 653"/>
                  <a:gd name="T20" fmla="*/ 229 w 780"/>
                  <a:gd name="T21" fmla="*/ 651 h 653"/>
                  <a:gd name="T22" fmla="*/ 0 w 780"/>
                  <a:gd name="T23" fmla="*/ 651 h 6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0"/>
                  <a:gd name="T37" fmla="*/ 0 h 653"/>
                  <a:gd name="T38" fmla="*/ 780 w 780"/>
                  <a:gd name="T39" fmla="*/ 653 h 6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0" h="653">
                    <a:moveTo>
                      <a:pt x="0" y="651"/>
                    </a:moveTo>
                    <a:cubicBezTo>
                      <a:pt x="29" y="511"/>
                      <a:pt x="94" y="322"/>
                      <a:pt x="210" y="232"/>
                    </a:cubicBezTo>
                    <a:cubicBezTo>
                      <a:pt x="265" y="188"/>
                      <a:pt x="322" y="159"/>
                      <a:pt x="381" y="127"/>
                    </a:cubicBezTo>
                    <a:cubicBezTo>
                      <a:pt x="490" y="65"/>
                      <a:pt x="419" y="90"/>
                      <a:pt x="486" y="70"/>
                    </a:cubicBezTo>
                    <a:cubicBezTo>
                      <a:pt x="544" y="31"/>
                      <a:pt x="618" y="20"/>
                      <a:pt x="686" y="3"/>
                    </a:cubicBezTo>
                    <a:cubicBezTo>
                      <a:pt x="714" y="6"/>
                      <a:pt x="746" y="0"/>
                      <a:pt x="772" y="13"/>
                    </a:cubicBezTo>
                    <a:cubicBezTo>
                      <a:pt x="780" y="17"/>
                      <a:pt x="765" y="31"/>
                      <a:pt x="762" y="41"/>
                    </a:cubicBezTo>
                    <a:cubicBezTo>
                      <a:pt x="749" y="79"/>
                      <a:pt x="750" y="77"/>
                      <a:pt x="743" y="127"/>
                    </a:cubicBezTo>
                    <a:cubicBezTo>
                      <a:pt x="729" y="210"/>
                      <a:pt x="728" y="359"/>
                      <a:pt x="667" y="432"/>
                    </a:cubicBezTo>
                    <a:cubicBezTo>
                      <a:pt x="581" y="533"/>
                      <a:pt x="440" y="573"/>
                      <a:pt x="324" y="622"/>
                    </a:cubicBezTo>
                    <a:cubicBezTo>
                      <a:pt x="276" y="642"/>
                      <a:pt x="290" y="648"/>
                      <a:pt x="229" y="651"/>
                    </a:cubicBezTo>
                    <a:cubicBezTo>
                      <a:pt x="152" y="653"/>
                      <a:pt x="76" y="651"/>
                      <a:pt x="0" y="651"/>
                    </a:cubicBezTo>
                    <a:close/>
                  </a:path>
                </a:pathLst>
              </a:custGeom>
              <a:solidFill>
                <a:srgbClr val="339966"/>
              </a:solidFill>
              <a:ln w="9525">
                <a:solidFill>
                  <a:schemeClr val="tx1"/>
                </a:solidFill>
                <a:round/>
                <a:headEnd/>
                <a:tailEnd/>
              </a:ln>
            </p:spPr>
            <p:txBody>
              <a:bodyPr wrap="none" anchor="ctr"/>
              <a:lstStyle/>
              <a:p>
                <a:endParaRPr lang="ja-JP" altLang="en-US"/>
              </a:p>
            </p:txBody>
          </p:sp>
          <p:sp>
            <p:nvSpPr>
              <p:cNvPr id="26653" name="Freeform 23"/>
              <p:cNvSpPr>
                <a:spLocks/>
              </p:cNvSpPr>
              <p:nvPr/>
            </p:nvSpPr>
            <p:spPr bwMode="auto">
              <a:xfrm>
                <a:off x="2976" y="2976"/>
                <a:ext cx="768" cy="624"/>
              </a:xfrm>
              <a:custGeom>
                <a:avLst/>
                <a:gdLst>
                  <a:gd name="T0" fmla="*/ 0 w 768"/>
                  <a:gd name="T1" fmla="*/ 624 h 624"/>
                  <a:gd name="T2" fmla="*/ 288 w 768"/>
                  <a:gd name="T3" fmla="*/ 336 h 624"/>
                  <a:gd name="T4" fmla="*/ 528 w 768"/>
                  <a:gd name="T5" fmla="*/ 144 h 624"/>
                  <a:gd name="T6" fmla="*/ 768 w 768"/>
                  <a:gd name="T7" fmla="*/ 0 h 624"/>
                  <a:gd name="T8" fmla="*/ 0 60000 65536"/>
                  <a:gd name="T9" fmla="*/ 0 60000 65536"/>
                  <a:gd name="T10" fmla="*/ 0 60000 65536"/>
                  <a:gd name="T11" fmla="*/ 0 60000 65536"/>
                  <a:gd name="T12" fmla="*/ 0 w 768"/>
                  <a:gd name="T13" fmla="*/ 0 h 624"/>
                  <a:gd name="T14" fmla="*/ 768 w 768"/>
                  <a:gd name="T15" fmla="*/ 624 h 624"/>
                </a:gdLst>
                <a:ahLst/>
                <a:cxnLst>
                  <a:cxn ang="T8">
                    <a:pos x="T0" y="T1"/>
                  </a:cxn>
                  <a:cxn ang="T9">
                    <a:pos x="T2" y="T3"/>
                  </a:cxn>
                  <a:cxn ang="T10">
                    <a:pos x="T4" y="T5"/>
                  </a:cxn>
                  <a:cxn ang="T11">
                    <a:pos x="T6" y="T7"/>
                  </a:cxn>
                </a:cxnLst>
                <a:rect l="T12" t="T13" r="T14" b="T15"/>
                <a:pathLst>
                  <a:path w="768" h="624">
                    <a:moveTo>
                      <a:pt x="0" y="624"/>
                    </a:moveTo>
                    <a:cubicBezTo>
                      <a:pt x="100" y="520"/>
                      <a:pt x="200" y="416"/>
                      <a:pt x="288" y="336"/>
                    </a:cubicBezTo>
                    <a:cubicBezTo>
                      <a:pt x="376" y="256"/>
                      <a:pt x="448" y="200"/>
                      <a:pt x="528" y="144"/>
                    </a:cubicBezTo>
                    <a:cubicBezTo>
                      <a:pt x="608" y="88"/>
                      <a:pt x="728" y="24"/>
                      <a:pt x="76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54" name="Freeform 24"/>
              <p:cNvSpPr>
                <a:spLocks/>
              </p:cNvSpPr>
              <p:nvPr/>
            </p:nvSpPr>
            <p:spPr bwMode="auto">
              <a:xfrm>
                <a:off x="3072" y="3504"/>
                <a:ext cx="288" cy="1"/>
              </a:xfrm>
              <a:custGeom>
                <a:avLst/>
                <a:gdLst>
                  <a:gd name="T0" fmla="*/ 0 w 288"/>
                  <a:gd name="T1" fmla="*/ 0 h 1"/>
                  <a:gd name="T2" fmla="*/ 288 w 288"/>
                  <a:gd name="T3" fmla="*/ 0 h 1"/>
                  <a:gd name="T4" fmla="*/ 0 60000 65536"/>
                  <a:gd name="T5" fmla="*/ 0 60000 65536"/>
                  <a:gd name="T6" fmla="*/ 0 w 288"/>
                  <a:gd name="T7" fmla="*/ 0 h 1"/>
                  <a:gd name="T8" fmla="*/ 288 w 288"/>
                  <a:gd name="T9" fmla="*/ 1 h 1"/>
                </a:gdLst>
                <a:ahLst/>
                <a:cxnLst>
                  <a:cxn ang="T4">
                    <a:pos x="T0" y="T1"/>
                  </a:cxn>
                  <a:cxn ang="T5">
                    <a:pos x="T2" y="T3"/>
                  </a:cxn>
                </a:cxnLst>
                <a:rect l="T6" t="T7" r="T8" b="T9"/>
                <a:pathLst>
                  <a:path w="288" h="1">
                    <a:moveTo>
                      <a:pt x="0" y="0"/>
                    </a:moveTo>
                    <a:cubicBezTo>
                      <a:pt x="120" y="0"/>
                      <a:pt x="240" y="0"/>
                      <a:pt x="28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55" name="Freeform 25"/>
              <p:cNvSpPr>
                <a:spLocks/>
              </p:cNvSpPr>
              <p:nvPr/>
            </p:nvSpPr>
            <p:spPr bwMode="auto">
              <a:xfrm>
                <a:off x="3216" y="3400"/>
                <a:ext cx="384" cy="56"/>
              </a:xfrm>
              <a:custGeom>
                <a:avLst/>
                <a:gdLst>
                  <a:gd name="T0" fmla="*/ 0 w 384"/>
                  <a:gd name="T1" fmla="*/ 8 h 56"/>
                  <a:gd name="T2" fmla="*/ 288 w 384"/>
                  <a:gd name="T3" fmla="*/ 8 h 56"/>
                  <a:gd name="T4" fmla="*/ 384 w 384"/>
                  <a:gd name="T5" fmla="*/ 56 h 56"/>
                  <a:gd name="T6" fmla="*/ 0 60000 65536"/>
                  <a:gd name="T7" fmla="*/ 0 60000 65536"/>
                  <a:gd name="T8" fmla="*/ 0 60000 65536"/>
                  <a:gd name="T9" fmla="*/ 0 w 384"/>
                  <a:gd name="T10" fmla="*/ 0 h 56"/>
                  <a:gd name="T11" fmla="*/ 384 w 384"/>
                  <a:gd name="T12" fmla="*/ 56 h 56"/>
                </a:gdLst>
                <a:ahLst/>
                <a:cxnLst>
                  <a:cxn ang="T6">
                    <a:pos x="T0" y="T1"/>
                  </a:cxn>
                  <a:cxn ang="T7">
                    <a:pos x="T2" y="T3"/>
                  </a:cxn>
                  <a:cxn ang="T8">
                    <a:pos x="T4" y="T5"/>
                  </a:cxn>
                </a:cxnLst>
                <a:rect l="T9" t="T10" r="T11" b="T12"/>
                <a:pathLst>
                  <a:path w="384" h="56">
                    <a:moveTo>
                      <a:pt x="0" y="8"/>
                    </a:moveTo>
                    <a:cubicBezTo>
                      <a:pt x="112" y="4"/>
                      <a:pt x="224" y="0"/>
                      <a:pt x="288" y="8"/>
                    </a:cubicBezTo>
                    <a:cubicBezTo>
                      <a:pt x="352" y="16"/>
                      <a:pt x="368" y="36"/>
                      <a:pt x="384"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56" name="Freeform 26"/>
              <p:cNvSpPr>
                <a:spLocks/>
              </p:cNvSpPr>
              <p:nvPr/>
            </p:nvSpPr>
            <p:spPr bwMode="auto">
              <a:xfrm>
                <a:off x="3312" y="3264"/>
                <a:ext cx="384" cy="1"/>
              </a:xfrm>
              <a:custGeom>
                <a:avLst/>
                <a:gdLst>
                  <a:gd name="T0" fmla="*/ 0 w 384"/>
                  <a:gd name="T1" fmla="*/ 0 h 1"/>
                  <a:gd name="T2" fmla="*/ 240 w 384"/>
                  <a:gd name="T3" fmla="*/ 0 h 1"/>
                  <a:gd name="T4" fmla="*/ 384 w 384"/>
                  <a:gd name="T5" fmla="*/ 0 h 1"/>
                  <a:gd name="T6" fmla="*/ 0 60000 65536"/>
                  <a:gd name="T7" fmla="*/ 0 60000 65536"/>
                  <a:gd name="T8" fmla="*/ 0 60000 65536"/>
                  <a:gd name="T9" fmla="*/ 0 w 384"/>
                  <a:gd name="T10" fmla="*/ 0 h 1"/>
                  <a:gd name="T11" fmla="*/ 384 w 384"/>
                  <a:gd name="T12" fmla="*/ 1 h 1"/>
                </a:gdLst>
                <a:ahLst/>
                <a:cxnLst>
                  <a:cxn ang="T6">
                    <a:pos x="T0" y="T1"/>
                  </a:cxn>
                  <a:cxn ang="T7">
                    <a:pos x="T2" y="T3"/>
                  </a:cxn>
                  <a:cxn ang="T8">
                    <a:pos x="T4" y="T5"/>
                  </a:cxn>
                </a:cxnLst>
                <a:rect l="T9" t="T10" r="T11" b="T12"/>
                <a:pathLst>
                  <a:path w="384" h="1">
                    <a:moveTo>
                      <a:pt x="0" y="0"/>
                    </a:moveTo>
                    <a:cubicBezTo>
                      <a:pt x="88" y="0"/>
                      <a:pt x="176" y="0"/>
                      <a:pt x="240" y="0"/>
                    </a:cubicBezTo>
                    <a:cubicBezTo>
                      <a:pt x="304" y="0"/>
                      <a:pt x="344" y="0"/>
                      <a:pt x="38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57" name="Freeform 27"/>
              <p:cNvSpPr>
                <a:spLocks/>
              </p:cNvSpPr>
              <p:nvPr/>
            </p:nvSpPr>
            <p:spPr bwMode="auto">
              <a:xfrm>
                <a:off x="3072" y="3312"/>
                <a:ext cx="48" cy="144"/>
              </a:xfrm>
              <a:custGeom>
                <a:avLst/>
                <a:gdLst>
                  <a:gd name="T0" fmla="*/ 0 w 48"/>
                  <a:gd name="T1" fmla="*/ 144 h 144"/>
                  <a:gd name="T2" fmla="*/ 48 w 48"/>
                  <a:gd name="T3" fmla="*/ 0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144"/>
                    </a:moveTo>
                    <a:cubicBezTo>
                      <a:pt x="20" y="88"/>
                      <a:pt x="40" y="32"/>
                      <a:pt x="4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58" name="Freeform 28"/>
              <p:cNvSpPr>
                <a:spLocks/>
              </p:cNvSpPr>
              <p:nvPr/>
            </p:nvSpPr>
            <p:spPr bwMode="auto">
              <a:xfrm>
                <a:off x="3208" y="3168"/>
                <a:ext cx="56" cy="240"/>
              </a:xfrm>
              <a:custGeom>
                <a:avLst/>
                <a:gdLst>
                  <a:gd name="T0" fmla="*/ 8 w 56"/>
                  <a:gd name="T1" fmla="*/ 240 h 240"/>
                  <a:gd name="T2" fmla="*/ 8 w 56"/>
                  <a:gd name="T3" fmla="*/ 96 h 240"/>
                  <a:gd name="T4" fmla="*/ 56 w 56"/>
                  <a:gd name="T5" fmla="*/ 0 h 240"/>
                  <a:gd name="T6" fmla="*/ 0 60000 65536"/>
                  <a:gd name="T7" fmla="*/ 0 60000 65536"/>
                  <a:gd name="T8" fmla="*/ 0 60000 65536"/>
                  <a:gd name="T9" fmla="*/ 0 w 56"/>
                  <a:gd name="T10" fmla="*/ 0 h 240"/>
                  <a:gd name="T11" fmla="*/ 56 w 56"/>
                  <a:gd name="T12" fmla="*/ 240 h 240"/>
                </a:gdLst>
                <a:ahLst/>
                <a:cxnLst>
                  <a:cxn ang="T6">
                    <a:pos x="T0" y="T1"/>
                  </a:cxn>
                  <a:cxn ang="T7">
                    <a:pos x="T2" y="T3"/>
                  </a:cxn>
                  <a:cxn ang="T8">
                    <a:pos x="T4" y="T5"/>
                  </a:cxn>
                </a:cxnLst>
                <a:rect l="T9" t="T10" r="T11" b="T12"/>
                <a:pathLst>
                  <a:path w="56" h="240">
                    <a:moveTo>
                      <a:pt x="8" y="240"/>
                    </a:moveTo>
                    <a:cubicBezTo>
                      <a:pt x="4" y="188"/>
                      <a:pt x="0" y="136"/>
                      <a:pt x="8" y="96"/>
                    </a:cubicBezTo>
                    <a:cubicBezTo>
                      <a:pt x="16" y="56"/>
                      <a:pt x="48" y="24"/>
                      <a:pt x="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59" name="Freeform 29"/>
              <p:cNvSpPr>
                <a:spLocks/>
              </p:cNvSpPr>
              <p:nvPr/>
            </p:nvSpPr>
            <p:spPr bwMode="auto">
              <a:xfrm>
                <a:off x="3312" y="3024"/>
                <a:ext cx="192" cy="192"/>
              </a:xfrm>
              <a:custGeom>
                <a:avLst/>
                <a:gdLst>
                  <a:gd name="T0" fmla="*/ 0 w 192"/>
                  <a:gd name="T1" fmla="*/ 192 h 192"/>
                  <a:gd name="T2" fmla="*/ 144 w 192"/>
                  <a:gd name="T3" fmla="*/ 48 h 192"/>
                  <a:gd name="T4" fmla="*/ 192 w 192"/>
                  <a:gd name="T5" fmla="*/ 0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192"/>
                    </a:moveTo>
                    <a:cubicBezTo>
                      <a:pt x="56" y="136"/>
                      <a:pt x="112" y="80"/>
                      <a:pt x="144" y="48"/>
                    </a:cubicBezTo>
                    <a:cubicBezTo>
                      <a:pt x="176" y="16"/>
                      <a:pt x="184" y="8"/>
                      <a:pt x="192"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6660" name="Freeform 30"/>
              <p:cNvSpPr>
                <a:spLocks/>
              </p:cNvSpPr>
              <p:nvPr/>
            </p:nvSpPr>
            <p:spPr bwMode="auto">
              <a:xfrm>
                <a:off x="2832" y="3600"/>
                <a:ext cx="144" cy="48"/>
              </a:xfrm>
              <a:custGeom>
                <a:avLst/>
                <a:gdLst>
                  <a:gd name="T0" fmla="*/ 144 w 144"/>
                  <a:gd name="T1" fmla="*/ 0 h 48"/>
                  <a:gd name="T2" fmla="*/ 0 w 144"/>
                  <a:gd name="T3" fmla="*/ 48 h 48"/>
                  <a:gd name="T4" fmla="*/ 0 60000 65536"/>
                  <a:gd name="T5" fmla="*/ 0 60000 65536"/>
                  <a:gd name="T6" fmla="*/ 0 w 144"/>
                  <a:gd name="T7" fmla="*/ 0 h 48"/>
                  <a:gd name="T8" fmla="*/ 144 w 144"/>
                  <a:gd name="T9" fmla="*/ 48 h 48"/>
                </a:gdLst>
                <a:ahLst/>
                <a:cxnLst>
                  <a:cxn ang="T4">
                    <a:pos x="T0" y="T1"/>
                  </a:cxn>
                  <a:cxn ang="T5">
                    <a:pos x="T2" y="T3"/>
                  </a:cxn>
                </a:cxnLst>
                <a:rect l="T6" t="T7" r="T8" b="T9"/>
                <a:pathLst>
                  <a:path w="144" h="48">
                    <a:moveTo>
                      <a:pt x="144" y="0"/>
                    </a:moveTo>
                    <a:cubicBezTo>
                      <a:pt x="84" y="20"/>
                      <a:pt x="24" y="40"/>
                      <a:pt x="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6637" name="Rectangle 31"/>
            <p:cNvSpPr>
              <a:spLocks noChangeArrowheads="1"/>
            </p:cNvSpPr>
            <p:nvPr/>
          </p:nvSpPr>
          <p:spPr bwMode="auto">
            <a:xfrm>
              <a:off x="1541463" y="1549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葉面</a:t>
              </a:r>
            </a:p>
          </p:txBody>
        </p:sp>
        <p:sp>
          <p:nvSpPr>
            <p:cNvPr id="26638" name="AutoShape 32"/>
            <p:cNvSpPr>
              <a:spLocks noChangeArrowheads="1"/>
            </p:cNvSpPr>
            <p:nvPr/>
          </p:nvSpPr>
          <p:spPr bwMode="auto">
            <a:xfrm>
              <a:off x="3962400" y="1833563"/>
              <a:ext cx="1495425" cy="498475"/>
            </a:xfrm>
            <a:prstGeom prst="cloudCallout">
              <a:avLst>
                <a:gd name="adj1" fmla="val -44347"/>
                <a:gd name="adj2" fmla="val 104167"/>
              </a:avLst>
            </a:prstGeom>
            <a:solidFill>
              <a:srgbClr val="C0C0C0"/>
            </a:solidFill>
            <a:ln w="9525">
              <a:solidFill>
                <a:schemeClr val="tx1"/>
              </a:solidFill>
              <a:round/>
              <a:headEnd/>
              <a:tailEnd/>
            </a:ln>
          </p:spPr>
          <p:txBody>
            <a:bodyPr wrap="none" anchor="ctr"/>
            <a:lstStyle/>
            <a:p>
              <a:pPr algn="ctr"/>
              <a:endParaRPr lang="ja-JP" altLang="en-US"/>
            </a:p>
          </p:txBody>
        </p:sp>
        <p:sp>
          <p:nvSpPr>
            <p:cNvPr id="26639" name="Rectangle 33"/>
            <p:cNvSpPr>
              <a:spLocks noChangeArrowheads="1"/>
            </p:cNvSpPr>
            <p:nvPr/>
          </p:nvSpPr>
          <p:spPr bwMode="auto">
            <a:xfrm>
              <a:off x="4532313" y="1477963"/>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雲</a:t>
              </a:r>
            </a:p>
          </p:txBody>
        </p:sp>
        <p:sp>
          <p:nvSpPr>
            <p:cNvPr id="26640" name="Line 34"/>
            <p:cNvSpPr>
              <a:spLocks noChangeShapeType="1"/>
            </p:cNvSpPr>
            <p:nvPr/>
          </p:nvSpPr>
          <p:spPr bwMode="auto">
            <a:xfrm>
              <a:off x="3962400" y="4538663"/>
              <a:ext cx="0" cy="1993900"/>
            </a:xfrm>
            <a:prstGeom prst="line">
              <a:avLst/>
            </a:prstGeom>
            <a:noFill/>
            <a:ln w="152400">
              <a:solidFill>
                <a:srgbClr val="FF99CC"/>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6641" name="Rectangle 35"/>
            <p:cNvSpPr>
              <a:spLocks noChangeArrowheads="1"/>
            </p:cNvSpPr>
            <p:nvPr/>
          </p:nvSpPr>
          <p:spPr bwMode="auto">
            <a:xfrm>
              <a:off x="4318000" y="5322888"/>
              <a:ext cx="17081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地中伝導熱</a:t>
              </a:r>
            </a:p>
          </p:txBody>
        </p:sp>
        <p:sp>
          <p:nvSpPr>
            <p:cNvPr id="26642" name="Rectangle 36"/>
            <p:cNvSpPr>
              <a:spLocks noChangeArrowheads="1"/>
            </p:cNvSpPr>
            <p:nvPr/>
          </p:nvSpPr>
          <p:spPr bwMode="auto">
            <a:xfrm>
              <a:off x="4114800" y="287496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赤外</a:t>
              </a:r>
              <a:endParaRPr lang="en-US" altLang="ja-JP"/>
            </a:p>
            <a:p>
              <a:r>
                <a:rPr lang="ja-JP" altLang="en-US"/>
                <a:t>放射</a:t>
              </a:r>
            </a:p>
          </p:txBody>
        </p:sp>
        <p:sp>
          <p:nvSpPr>
            <p:cNvPr id="26643" name="Rectangle 39"/>
            <p:cNvSpPr>
              <a:spLocks noChangeArrowheads="1"/>
            </p:cNvSpPr>
            <p:nvPr/>
          </p:nvSpPr>
          <p:spPr bwMode="auto">
            <a:xfrm>
              <a:off x="6097588" y="290195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日射</a:t>
              </a:r>
            </a:p>
          </p:txBody>
        </p:sp>
        <p:sp>
          <p:nvSpPr>
            <p:cNvPr id="26644" name="AutoShape 45"/>
            <p:cNvSpPr>
              <a:spLocks noChangeArrowheads="1"/>
            </p:cNvSpPr>
            <p:nvPr/>
          </p:nvSpPr>
          <p:spPr bwMode="auto">
            <a:xfrm>
              <a:off x="1612900" y="2973388"/>
              <a:ext cx="639763" cy="1209675"/>
            </a:xfrm>
            <a:prstGeom prst="cube">
              <a:avLst>
                <a:gd name="adj" fmla="val 25000"/>
              </a:avLst>
            </a:prstGeom>
            <a:solidFill>
              <a:srgbClr val="969696"/>
            </a:solidFill>
            <a:ln w="9525">
              <a:solidFill>
                <a:schemeClr val="tx1"/>
              </a:solidFill>
              <a:miter lim="800000"/>
              <a:headEnd/>
              <a:tailEnd/>
            </a:ln>
          </p:spPr>
          <p:txBody>
            <a:bodyPr wrap="none" anchor="ctr"/>
            <a:lstStyle/>
            <a:p>
              <a:endParaRPr lang="ja-JP" altLang="en-US"/>
            </a:p>
          </p:txBody>
        </p:sp>
        <p:sp>
          <p:nvSpPr>
            <p:cNvPr id="26645" name="AutoShape 46"/>
            <p:cNvSpPr>
              <a:spLocks noChangeArrowheads="1"/>
            </p:cNvSpPr>
            <p:nvPr/>
          </p:nvSpPr>
          <p:spPr bwMode="auto">
            <a:xfrm>
              <a:off x="2181225" y="3328988"/>
              <a:ext cx="285750" cy="854075"/>
            </a:xfrm>
            <a:prstGeom prst="cube">
              <a:avLst>
                <a:gd name="adj" fmla="val 25000"/>
              </a:avLst>
            </a:prstGeom>
            <a:solidFill>
              <a:srgbClr val="969696"/>
            </a:solidFill>
            <a:ln w="9525">
              <a:solidFill>
                <a:schemeClr val="tx1"/>
              </a:solidFill>
              <a:miter lim="800000"/>
              <a:headEnd/>
              <a:tailEnd/>
            </a:ln>
          </p:spPr>
          <p:txBody>
            <a:bodyPr wrap="none" anchor="ctr"/>
            <a:lstStyle/>
            <a:p>
              <a:endParaRPr lang="ja-JP" altLang="en-US"/>
            </a:p>
          </p:txBody>
        </p:sp>
        <p:sp>
          <p:nvSpPr>
            <p:cNvPr id="26646" name="Rectangle 47"/>
            <p:cNvSpPr>
              <a:spLocks noChangeArrowheads="1"/>
            </p:cNvSpPr>
            <p:nvPr/>
          </p:nvSpPr>
          <p:spPr bwMode="auto">
            <a:xfrm>
              <a:off x="900113" y="2474913"/>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人工物</a:t>
              </a:r>
            </a:p>
          </p:txBody>
        </p:sp>
        <p:sp>
          <p:nvSpPr>
            <p:cNvPr id="40" name="Rectangle 48"/>
            <p:cNvSpPr txBox="1">
              <a:spLocks noChangeArrowheads="1"/>
            </p:cNvSpPr>
            <p:nvPr/>
          </p:nvSpPr>
          <p:spPr bwMode="auto">
            <a:xfrm>
              <a:off x="304800" y="457200"/>
              <a:ext cx="7315288" cy="381000"/>
            </a:xfrm>
            <a:prstGeom prst="rect">
              <a:avLst/>
            </a:prstGeom>
            <a:noFill/>
            <a:ln w="9525">
              <a:noFill/>
              <a:miter lim="800000"/>
              <a:headEnd/>
              <a:tailEnd/>
            </a:ln>
          </p:spPr>
          <p:txBody>
            <a:bodyPr anchor="ct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defTabSz="914400"/>
              <a:r>
                <a:rPr lang="ja-JP" altLang="en-US" sz="2000">
                  <a:latin typeface="Calibri" charset="0"/>
                  <a:ea typeface="ＭＳ ゴシック" charset="0"/>
                  <a:cs typeface="ＭＳ ゴシック" charset="0"/>
                </a:rPr>
                <a:t>（資料）　地表面の熱エネルギー輸送にとって重要な要素</a:t>
              </a:r>
              <a:endParaRPr lang="ja-JP" altLang="en-US" sz="2000">
                <a:solidFill>
                  <a:schemeClr val="tx2"/>
                </a:solidFill>
                <a:latin typeface="Calibri" charset="0"/>
                <a:ea typeface="ＭＳ ゴシック" charset="0"/>
                <a:cs typeface="ＭＳ ゴシック" charset="0"/>
              </a:endParaRPr>
            </a:p>
          </p:txBody>
        </p:sp>
        <p:cxnSp>
          <p:nvCxnSpPr>
            <p:cNvPr id="41" name="曲線コネクタ 40"/>
            <p:cNvCxnSpPr/>
            <p:nvPr/>
          </p:nvCxnSpPr>
          <p:spPr>
            <a:xfrm rot="5400000">
              <a:off x="2400579" y="3694906"/>
              <a:ext cx="838200" cy="1587"/>
            </a:xfrm>
            <a:prstGeom prst="curvedConnector3">
              <a:avLst>
                <a:gd name="adj1" fmla="val 50000"/>
              </a:avLst>
            </a:prstGeom>
            <a:ln w="4127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曲線コネクタ 41"/>
            <p:cNvCxnSpPr/>
            <p:nvPr/>
          </p:nvCxnSpPr>
          <p:spPr>
            <a:xfrm rot="5400000">
              <a:off x="2705316" y="3694906"/>
              <a:ext cx="838200" cy="1587"/>
            </a:xfrm>
            <a:prstGeom prst="curvedConnector3">
              <a:avLst>
                <a:gd name="adj1" fmla="val 50000"/>
              </a:avLst>
            </a:prstGeom>
            <a:ln w="41275">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6650" name="テキスト ボックス 42"/>
            <p:cNvSpPr txBox="1">
              <a:spLocks noChangeArrowheads="1"/>
            </p:cNvSpPr>
            <p:nvPr/>
          </p:nvSpPr>
          <p:spPr bwMode="auto">
            <a:xfrm>
              <a:off x="2971800" y="28956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潜熱</a:t>
              </a:r>
            </a:p>
          </p:txBody>
        </p:sp>
        <p:sp>
          <p:nvSpPr>
            <p:cNvPr id="26651" name="テキスト ボックス 43"/>
            <p:cNvSpPr txBox="1">
              <a:spLocks noChangeArrowheads="1"/>
            </p:cNvSpPr>
            <p:nvPr/>
          </p:nvSpPr>
          <p:spPr bwMode="auto">
            <a:xfrm>
              <a:off x="2286000" y="281463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顕熱</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1"/>
          <p:cNvSpPr txBox="1">
            <a:spLocks noChangeArrowheads="1"/>
          </p:cNvSpPr>
          <p:nvPr/>
        </p:nvSpPr>
        <p:spPr bwMode="auto">
          <a:xfrm>
            <a:off x="401638" y="242888"/>
            <a:ext cx="822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u="sng"/>
              <a:t>作業１０　ワードを使ってレポートにまとめる</a:t>
            </a:r>
          </a:p>
        </p:txBody>
      </p:sp>
      <p:pic>
        <p:nvPicPr>
          <p:cNvPr id="27651" name="図 2" descr="スクリーンショット（2010-06-25 12.13.0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822325"/>
            <a:ext cx="5046663"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p:cNvCxnSpPr/>
          <p:nvPr/>
        </p:nvCxnSpPr>
        <p:spPr>
          <a:xfrm rot="10800000" flipV="1">
            <a:off x="2857500" y="2867025"/>
            <a:ext cx="2073275" cy="896938"/>
          </a:xfrm>
          <a:prstGeom prst="line">
            <a:avLst/>
          </a:prstGeom>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84163" y="2867025"/>
            <a:ext cx="2573337" cy="16002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1400" dirty="0"/>
              <a:t>グラフなどをエクセルからコピー／ペーストする。大きさなどを適宜調整する。</a:t>
            </a:r>
            <a:endParaRPr lang="en-US" altLang="ja-JP" sz="1400" dirty="0"/>
          </a:p>
          <a:p>
            <a:pPr>
              <a:defRPr/>
            </a:pPr>
            <a:r>
              <a:rPr lang="ja-JP" altLang="en-US" sz="1400" dirty="0"/>
              <a:t>本文では「図１は・・・・を示している」というように、かならず本文中で言及されなければならない。</a:t>
            </a:r>
          </a:p>
        </p:txBody>
      </p:sp>
      <p:sp>
        <p:nvSpPr>
          <p:cNvPr id="8" name="テキスト ボックス 7"/>
          <p:cNvSpPr txBox="1"/>
          <p:nvPr/>
        </p:nvSpPr>
        <p:spPr>
          <a:xfrm>
            <a:off x="284163" y="5014913"/>
            <a:ext cx="2573337" cy="9540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1400" dirty="0"/>
              <a:t>どうしても、書籍などの文献から引用したい図などがある場合には、別途スキャナなどでデジタル化して、貼付ける必要がある。</a:t>
            </a:r>
          </a:p>
        </p:txBody>
      </p:sp>
      <p:sp>
        <p:nvSpPr>
          <p:cNvPr id="10" name="テキスト ボックス 9"/>
          <p:cNvSpPr txBox="1"/>
          <p:nvPr/>
        </p:nvSpPr>
        <p:spPr>
          <a:xfrm>
            <a:off x="3833813" y="5753100"/>
            <a:ext cx="4197350" cy="523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1400" dirty="0"/>
              <a:t>調べて引用した部分は、明確に引用したことが判るように記述する。引用文献は末尾にまとめる。</a:t>
            </a:r>
          </a:p>
        </p:txBody>
      </p:sp>
      <p:sp>
        <p:nvSpPr>
          <p:cNvPr id="11" name="テキスト ボックス 10"/>
          <p:cNvSpPr txBox="1"/>
          <p:nvPr/>
        </p:nvSpPr>
        <p:spPr>
          <a:xfrm>
            <a:off x="284163" y="1130300"/>
            <a:ext cx="2573337" cy="11699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1400" dirty="0"/>
              <a:t>グラフばかり貼付けていて、それについての考察の文章が貧弱なレポートは受理しない。自分の言葉でしっかり文章を書くことが重要である。</a:t>
            </a:r>
          </a:p>
        </p:txBody>
      </p:sp>
      <p:cxnSp>
        <p:nvCxnSpPr>
          <p:cNvPr id="13" name="直線コネクタ 12"/>
          <p:cNvCxnSpPr>
            <a:endCxn id="11" idx="3"/>
          </p:cNvCxnSpPr>
          <p:nvPr/>
        </p:nvCxnSpPr>
        <p:spPr>
          <a:xfrm rot="10800000">
            <a:off x="2857500" y="1714500"/>
            <a:ext cx="1765300" cy="404813"/>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1"/>
          <p:cNvSpPr txBox="1">
            <a:spLocks noChangeArrowheads="1"/>
          </p:cNvSpPr>
          <p:nvPr/>
        </p:nvSpPr>
        <p:spPr bwMode="auto">
          <a:xfrm>
            <a:off x="654050" y="430213"/>
            <a:ext cx="7861300" cy="575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u="sng" dirty="0">
                <a:latin typeface="Calibri" charset="0"/>
              </a:rPr>
              <a:t>レポートファイルの提出方法について</a:t>
            </a:r>
            <a:endParaRPr lang="en-US" altLang="ja-JP" sz="1600" u="sng" dirty="0">
              <a:latin typeface="Calibri" charset="0"/>
            </a:endParaRPr>
          </a:p>
          <a:p>
            <a:endParaRPr lang="en-US" altLang="ja-JP" sz="1600" dirty="0">
              <a:latin typeface="Calibri" charset="0"/>
            </a:endParaRPr>
          </a:p>
          <a:p>
            <a:r>
              <a:rPr lang="ja-JP" altLang="en-US" sz="1600" dirty="0"/>
              <a:t>レポートとして作成したワードファイルは、完成後（本日ではなく）、メールに添付して提出してもらいますので、メールの内容や、ファイル名をここで指定しておきます。</a:t>
            </a:r>
            <a:endParaRPr lang="en-US" altLang="ja-JP" sz="1600" dirty="0"/>
          </a:p>
          <a:p>
            <a:endParaRPr lang="en-US" altLang="ja-JP" sz="1600" dirty="0"/>
          </a:p>
          <a:p>
            <a:r>
              <a:rPr lang="ja-JP" altLang="en-US" sz="1600" dirty="0"/>
              <a:t>送信メールの書式</a:t>
            </a:r>
            <a:endParaRPr lang="en-US" altLang="ja-JP" sz="1600" dirty="0"/>
          </a:p>
          <a:p>
            <a:r>
              <a:rPr lang="ja-JP" altLang="en-US" sz="1600" dirty="0"/>
              <a:t>メールのタイトル　「理科基礎実験地学レポート提出」</a:t>
            </a:r>
            <a:endParaRPr lang="en-US" altLang="ja-JP" sz="1600" dirty="0"/>
          </a:p>
          <a:p>
            <a:r>
              <a:rPr lang="ja-JP" altLang="en-US" sz="1600" dirty="0"/>
              <a:t>本文　学籍番号と氏名（署名に記載されていれば必要なし）</a:t>
            </a:r>
            <a:endParaRPr lang="en-US" altLang="ja-JP" sz="1600" dirty="0"/>
          </a:p>
          <a:p>
            <a:r>
              <a:rPr lang="ja-JP" altLang="en-US" sz="1600" dirty="0"/>
              <a:t>添付ファイルの</a:t>
            </a:r>
            <a:r>
              <a:rPr lang="ja-JP" altLang="en-US" sz="1600" dirty="0" smtClean="0"/>
              <a:t>名前</a:t>
            </a:r>
            <a:r>
              <a:rPr lang="ja-JP" altLang="en-US" sz="1600" dirty="0"/>
              <a:t>　</a:t>
            </a:r>
            <a:r>
              <a:rPr lang="en-US" altLang="ja-JP" sz="1600" dirty="0" err="1"/>
              <a:t>e</a:t>
            </a:r>
            <a:r>
              <a:rPr lang="en-US" altLang="ja-JP" sz="1600" dirty="0" err="1" smtClean="0"/>
              <a:t>xxxx.docx</a:t>
            </a:r>
            <a:endParaRPr lang="en-US" altLang="ja-JP" sz="1600" dirty="0"/>
          </a:p>
          <a:p>
            <a:r>
              <a:rPr lang="en-US" altLang="ja-JP" sz="1600" dirty="0"/>
              <a:t>    </a:t>
            </a:r>
            <a:r>
              <a:rPr lang="ja-JP" altLang="en-US" sz="1600" dirty="0" smtClean="0"/>
              <a:t>「</a:t>
            </a:r>
            <a:r>
              <a:rPr lang="en-US" altLang="ja-JP" sz="1600" dirty="0" err="1"/>
              <a:t>e</a:t>
            </a:r>
            <a:r>
              <a:rPr lang="en-US" altLang="ja-JP" sz="1600" dirty="0" err="1" smtClean="0"/>
              <a:t>xxxx</a:t>
            </a:r>
            <a:r>
              <a:rPr lang="ja-JP" altLang="en-US" sz="1600" dirty="0"/>
              <a:t>」は学籍</a:t>
            </a:r>
            <a:r>
              <a:rPr lang="ja-JP" altLang="en-US" sz="1600" dirty="0" smtClean="0"/>
              <a:t>番号（半角英数小文字）</a:t>
            </a:r>
            <a:endParaRPr lang="en-US" altLang="ja-JP" sz="1600" dirty="0"/>
          </a:p>
          <a:p>
            <a:r>
              <a:rPr lang="ja-JP" altLang="en-US" sz="1600" dirty="0"/>
              <a:t>　　ワードファイルの保存</a:t>
            </a:r>
            <a:r>
              <a:rPr lang="ja-JP" altLang="en-US" sz="1600" dirty="0" smtClean="0"/>
              <a:t>形式（拡張子）は</a:t>
            </a:r>
            <a:r>
              <a:rPr lang="en-US" altLang="ja-JP" sz="1600" dirty="0" smtClean="0"/>
              <a:t>.</a:t>
            </a:r>
            <a:r>
              <a:rPr lang="en-US" altLang="ja-JP" sz="1600" dirty="0" err="1"/>
              <a:t>docx</a:t>
            </a:r>
            <a:r>
              <a:rPr lang="ja-JP" altLang="en-US" sz="1600" dirty="0" smtClean="0"/>
              <a:t>（</a:t>
            </a:r>
            <a:r>
              <a:rPr lang="en-US" altLang="ja-JP" sz="1600" dirty="0" smtClean="0"/>
              <a:t>xml</a:t>
            </a:r>
            <a:r>
              <a:rPr lang="ja-JP" altLang="en-US" sz="1600" dirty="0"/>
              <a:t>形式</a:t>
            </a:r>
            <a:r>
              <a:rPr lang="ja-JP" altLang="en-US" sz="1600" dirty="0" smtClean="0"/>
              <a:t>）です。</a:t>
            </a:r>
            <a:endParaRPr lang="en-US" altLang="ja-JP" sz="1600" dirty="0"/>
          </a:p>
          <a:p>
            <a:endParaRPr lang="en-US" altLang="ja-JP" sz="1600" dirty="0"/>
          </a:p>
          <a:p>
            <a:r>
              <a:rPr lang="en-US" altLang="ja-JP" sz="1600" dirty="0"/>
              <a:t>※</a:t>
            </a:r>
            <a:r>
              <a:rPr lang="ja-JP" altLang="en-US" sz="1600" dirty="0"/>
              <a:t>　</a:t>
            </a:r>
            <a:r>
              <a:rPr lang="ja-JP" altLang="en-US" sz="1600" dirty="0" smtClean="0"/>
              <a:t>宮教</a:t>
            </a:r>
            <a:r>
              <a:rPr lang="en-US" altLang="ja-JP" sz="1600" dirty="0" smtClean="0"/>
              <a:t>Gmail</a:t>
            </a:r>
            <a:r>
              <a:rPr lang="ja-JP" altLang="en-US" sz="1600" dirty="0" smtClean="0"/>
              <a:t>から</a:t>
            </a:r>
            <a:r>
              <a:rPr lang="ja-JP" altLang="en-US" sz="1600" dirty="0"/>
              <a:t>送信する</a:t>
            </a:r>
            <a:r>
              <a:rPr lang="ja-JP" altLang="en-US" sz="1600" dirty="0" smtClean="0"/>
              <a:t>こと。他のメールアドレスで送信しないこと。</a:t>
            </a:r>
            <a:r>
              <a:rPr lang="ja-JP" altLang="en-US" sz="1600" dirty="0"/>
              <a:t>必要な場合に</a:t>
            </a:r>
            <a:r>
              <a:rPr lang="ja-JP" altLang="en-US" sz="1600" dirty="0" smtClean="0"/>
              <a:t>は教員から</a:t>
            </a:r>
            <a:r>
              <a:rPr lang="ja-JP" altLang="en-US" sz="1600" dirty="0"/>
              <a:t>返信することが</a:t>
            </a:r>
            <a:r>
              <a:rPr lang="ja-JP" altLang="en-US" sz="1600" dirty="0" smtClean="0"/>
              <a:t>あります。</a:t>
            </a:r>
            <a:endParaRPr lang="en-US" altLang="ja-JP" sz="1600" dirty="0" smtClean="0"/>
          </a:p>
          <a:p>
            <a:r>
              <a:rPr lang="ja-JP" altLang="en-US" sz="1600" dirty="0" smtClean="0">
                <a:solidFill>
                  <a:srgbClr val="FF0000"/>
                </a:solidFill>
              </a:rPr>
              <a:t>特に、他人</a:t>
            </a:r>
            <a:r>
              <a:rPr lang="ja-JP" altLang="en-US" sz="1600" dirty="0">
                <a:solidFill>
                  <a:srgbClr val="FF0000"/>
                </a:solidFill>
              </a:rPr>
              <a:t>のメールアカウントを使って提出することは禁止します。</a:t>
            </a:r>
            <a:endParaRPr lang="en-US" altLang="ja-JP" sz="1600" dirty="0">
              <a:solidFill>
                <a:srgbClr val="FF0000"/>
              </a:solidFill>
            </a:endParaRPr>
          </a:p>
          <a:p>
            <a:endParaRPr lang="en-US" altLang="ja-JP" sz="1600" dirty="0"/>
          </a:p>
          <a:p>
            <a:r>
              <a:rPr lang="en-US" altLang="ja-JP" sz="1600" dirty="0"/>
              <a:t>※</a:t>
            </a:r>
            <a:r>
              <a:rPr lang="ja-JP" altLang="en-US" sz="1600" dirty="0"/>
              <a:t>　メールに</a:t>
            </a:r>
            <a:r>
              <a:rPr lang="ja-JP" altLang="en-US" sz="1600" dirty="0">
                <a:solidFill>
                  <a:srgbClr val="FF0000"/>
                </a:solidFill>
              </a:rPr>
              <a:t>添付を忘れるミス</a:t>
            </a:r>
            <a:r>
              <a:rPr lang="ja-JP" altLang="en-US" sz="1600" dirty="0"/>
              <a:t>がよくあります。送信する前に、必ず添付されていることを確認してください。ミスを防ぐためには、</a:t>
            </a:r>
            <a:r>
              <a:rPr lang="en-US" altLang="ja-JP" sz="1600" dirty="0"/>
              <a:t>Cc</a:t>
            </a:r>
            <a:r>
              <a:rPr lang="ja-JP" altLang="en-US" sz="1600" dirty="0"/>
              <a:t>で同時に自分宛にも送信することをお勧めします</a:t>
            </a:r>
            <a:r>
              <a:rPr lang="ja-JP" altLang="en-US" sz="1600" dirty="0" smtClean="0"/>
              <a:t>。</a:t>
            </a:r>
            <a:endParaRPr lang="en-US" altLang="ja-JP" sz="1600" dirty="0" smtClean="0"/>
          </a:p>
          <a:p>
            <a:endParaRPr lang="en-US" altLang="ja-JP" sz="1600" dirty="0"/>
          </a:p>
          <a:p>
            <a:r>
              <a:rPr lang="en-US" altLang="ja-JP" sz="1600" dirty="0" smtClean="0"/>
              <a:t>※</a:t>
            </a:r>
            <a:r>
              <a:rPr lang="ja-JP" altLang="ja-JP" sz="1600" dirty="0"/>
              <a:t>　</a:t>
            </a:r>
            <a:r>
              <a:rPr lang="ja-JP" altLang="en-US" sz="1600" dirty="0" smtClean="0"/>
              <a:t>ファイルを添付したつもりが、</a:t>
            </a:r>
            <a:r>
              <a:rPr lang="en-US" altLang="ja-JP" sz="1600" dirty="0" smtClean="0"/>
              <a:t>Google</a:t>
            </a:r>
            <a:r>
              <a:rPr lang="ja-JP" altLang="en-US" sz="1600" dirty="0" smtClean="0"/>
              <a:t>ドライブの共有リンクだけを送るケースがよくみられます。必ず、</a:t>
            </a:r>
            <a:r>
              <a:rPr lang="ja-JP" altLang="en-US" sz="1600" dirty="0" smtClean="0">
                <a:solidFill>
                  <a:srgbClr val="FF0000"/>
                </a:solidFill>
              </a:rPr>
              <a:t>ファイル本体が添付されていること</a:t>
            </a:r>
            <a:r>
              <a:rPr lang="ja-JP" altLang="en-US" sz="1600" dirty="0" smtClean="0"/>
              <a:t>を確認してください。</a:t>
            </a:r>
            <a:endParaRPr lang="en-US" altLang="ja-JP" sz="1600" dirty="0" smtClean="0"/>
          </a:p>
          <a:p>
            <a:endParaRPr lang="en-US" altLang="ja-JP" sz="1600" dirty="0"/>
          </a:p>
          <a:p>
            <a:r>
              <a:rPr lang="en-US" altLang="ja-JP" sz="1600" dirty="0"/>
              <a:t>※</a:t>
            </a:r>
            <a:r>
              <a:rPr lang="ja-JP" altLang="en-US" sz="1600" dirty="0"/>
              <a:t>　送信先のメールアドレスと期限は、授業時間中にアナウンスします。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1"/>
          <p:cNvSpPr txBox="1">
            <a:spLocks noChangeArrowheads="1"/>
          </p:cNvSpPr>
          <p:nvPr/>
        </p:nvSpPr>
        <p:spPr bwMode="auto">
          <a:xfrm>
            <a:off x="588963" y="1523635"/>
            <a:ext cx="75533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dirty="0" smtClean="0">
                <a:solidFill>
                  <a:srgbClr val="FF0000"/>
                </a:solidFill>
                <a:latin typeface="Calibri" charset="0"/>
              </a:rPr>
              <a:t>指定したサイトから、必要なファイルをダウンロードしてください。</a:t>
            </a:r>
            <a:endParaRPr lang="en-US" altLang="ja-JP" sz="1800" dirty="0" smtClean="0">
              <a:solidFill>
                <a:srgbClr val="FF0000"/>
              </a:solidFill>
              <a:latin typeface="Calibri" charset="0"/>
            </a:endParaRPr>
          </a:p>
          <a:p>
            <a:endParaRPr lang="en-US" altLang="ja-JP" sz="1800" dirty="0" smtClean="0">
              <a:latin typeface="Calibri" charset="0"/>
            </a:endParaRPr>
          </a:p>
          <a:p>
            <a:endParaRPr lang="en-US" altLang="ja-JP" sz="1800" dirty="0">
              <a:latin typeface="Calibri" charset="0"/>
            </a:endParaRPr>
          </a:p>
          <a:p>
            <a:r>
              <a:rPr lang="ja-JP" altLang="en-US" sz="1800" dirty="0" smtClean="0">
                <a:latin typeface="Calibri" charset="0"/>
              </a:rPr>
              <a:t>まず</a:t>
            </a:r>
            <a:r>
              <a:rPr lang="ja-JP" altLang="en-US" sz="1800" dirty="0">
                <a:latin typeface="Calibri" charset="0"/>
              </a:rPr>
              <a:t>、データをエクセルに入力して、作業用のファイルを作成するところから始めましょう。</a:t>
            </a:r>
            <a:endParaRPr lang="en-US" altLang="ja-JP" sz="1800" dirty="0">
              <a:latin typeface="Calibri" charset="0"/>
            </a:endParaRPr>
          </a:p>
          <a:p>
            <a:endParaRPr lang="en-US" altLang="ja-JP" sz="1800" dirty="0">
              <a:latin typeface="Calibri" charset="0"/>
            </a:endParaRPr>
          </a:p>
          <a:p>
            <a:r>
              <a:rPr lang="ja-JP" altLang="en-US" sz="1800" dirty="0">
                <a:latin typeface="Calibri" charset="0"/>
              </a:rPr>
              <a:t>この先の作業では、不意のトラブルに備えて、</a:t>
            </a:r>
            <a:r>
              <a:rPr lang="ja-JP" altLang="en-US" dirty="0">
                <a:solidFill>
                  <a:srgbClr val="FF0000"/>
                </a:solidFill>
                <a:latin typeface="Calibri" charset="0"/>
              </a:rPr>
              <a:t>こまめにファイルを保存</a:t>
            </a:r>
            <a:r>
              <a:rPr lang="ja-JP" altLang="en-US" sz="1800" dirty="0">
                <a:latin typeface="Calibri" charset="0"/>
              </a:rPr>
              <a:t>することをお忘れなく。</a:t>
            </a:r>
            <a:endParaRPr lang="en-US" altLang="ja-JP" sz="1800" dirty="0">
              <a:latin typeface="Calibri" charset="0"/>
            </a:endParaRPr>
          </a:p>
          <a:p>
            <a:endParaRPr lang="en-US" altLang="ja-JP" sz="1800" dirty="0">
              <a:latin typeface="Calibri" charset="0"/>
            </a:endParaRPr>
          </a:p>
          <a:p>
            <a:r>
              <a:rPr lang="ja-JP" altLang="en-US" sz="1800" dirty="0">
                <a:latin typeface="Calibri" charset="0"/>
              </a:rPr>
              <a:t>エクセルファイルのファイル名は各自自由です。エクセルファイルの提出は不可とします。</a:t>
            </a:r>
            <a:endParaRPr lang="en-US" altLang="ja-JP" sz="1800" dirty="0">
              <a:latin typeface="Calibri" charset="0"/>
            </a:endParaRPr>
          </a:p>
          <a:p>
            <a:endParaRPr lang="en-US" altLang="ja-JP" sz="1800" dirty="0">
              <a:latin typeface="Calibri" charset="0"/>
            </a:endParaRPr>
          </a:p>
          <a:p>
            <a:endParaRPr lang="ja-JP" altLang="en-US" sz="1800" dirty="0"/>
          </a:p>
        </p:txBody>
      </p:sp>
      <p:sp>
        <p:nvSpPr>
          <p:cNvPr id="15363" name="テキスト ボックス 2"/>
          <p:cNvSpPr txBox="1">
            <a:spLocks noChangeArrowheads="1"/>
          </p:cNvSpPr>
          <p:nvPr/>
        </p:nvSpPr>
        <p:spPr bwMode="auto">
          <a:xfrm>
            <a:off x="588963" y="660400"/>
            <a:ext cx="5491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u="sng"/>
              <a:t>では、始めましょう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1"/>
          <p:cNvSpPr txBox="1">
            <a:spLocks noChangeArrowheads="1"/>
          </p:cNvSpPr>
          <p:nvPr/>
        </p:nvSpPr>
        <p:spPr bwMode="auto">
          <a:xfrm>
            <a:off x="457200" y="307975"/>
            <a:ext cx="831056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u="sng">
                <a:latin typeface="Calibri" charset="0"/>
              </a:rPr>
              <a:t>作業１　データの入力</a:t>
            </a:r>
            <a:endParaRPr lang="en-US" altLang="ja-JP" sz="1600" u="sng">
              <a:latin typeface="Calibri" charset="0"/>
            </a:endParaRPr>
          </a:p>
          <a:p>
            <a:endParaRPr lang="en-US" altLang="ja-JP" sz="1600" u="sng">
              <a:latin typeface="Calibri" charset="0"/>
            </a:endParaRPr>
          </a:p>
          <a:p>
            <a:r>
              <a:rPr lang="ja-JP" altLang="en-US" sz="1600">
                <a:latin typeface="Calibri" charset="0"/>
              </a:rPr>
              <a:t>小数点に注意「</a:t>
            </a:r>
            <a:r>
              <a:rPr lang="en-US" altLang="ja-JP" sz="1600">
                <a:latin typeface="Calibri" charset="0"/>
              </a:rPr>
              <a:t>,</a:t>
            </a:r>
            <a:r>
              <a:rPr lang="ja-JP" altLang="en-US" sz="1600">
                <a:latin typeface="Calibri" charset="0"/>
              </a:rPr>
              <a:t>」（カンマ）を使わないこと。</a:t>
            </a:r>
            <a:endParaRPr lang="en-US" altLang="ja-JP" sz="1600">
              <a:latin typeface="Calibri" charset="0"/>
            </a:endParaRPr>
          </a:p>
          <a:p>
            <a:r>
              <a:rPr lang="ja-JP" altLang="en-US" sz="1600">
                <a:latin typeface="Calibri" charset="0"/>
              </a:rPr>
              <a:t>表示される桁数や文字の大きさは、いつでも自由に変更可能</a:t>
            </a:r>
            <a:endParaRPr lang="en-US" altLang="ja-JP" sz="1600">
              <a:latin typeface="Calibri" charset="0"/>
            </a:endParaRPr>
          </a:p>
          <a:p>
            <a:endParaRPr lang="en-US" altLang="ja-JP" sz="1600">
              <a:latin typeface="Calibri" charset="0"/>
            </a:endParaRPr>
          </a:p>
          <a:p>
            <a:r>
              <a:rPr lang="ja-JP" altLang="en-US" sz="1600">
                <a:solidFill>
                  <a:srgbClr val="FF0000"/>
                </a:solidFill>
                <a:latin typeface="Calibri" charset="0"/>
              </a:rPr>
              <a:t>時刻の入力は注意！</a:t>
            </a:r>
            <a:endParaRPr lang="en-US" altLang="ja-JP" sz="1600">
              <a:solidFill>
                <a:srgbClr val="FF0000"/>
              </a:solidFill>
              <a:latin typeface="Calibri" charset="0"/>
            </a:endParaRPr>
          </a:p>
          <a:p>
            <a:r>
              <a:rPr lang="ja-JP" altLang="en-US" sz="1600">
                <a:latin typeface="Calibri" charset="0"/>
              </a:rPr>
              <a:t>「</a:t>
            </a:r>
            <a:r>
              <a:rPr lang="en-US" altLang="ja-JP" sz="1600">
                <a:latin typeface="Calibri" charset="0"/>
              </a:rPr>
              <a:t>14:28</a:t>
            </a:r>
            <a:r>
              <a:rPr lang="ja-JP" altLang="en-US" sz="1600">
                <a:latin typeface="Calibri" charset="0"/>
              </a:rPr>
              <a:t>」と入力すると、自動的に「時：分」であると認識される。</a:t>
            </a:r>
            <a:endParaRPr lang="en-US" altLang="ja-JP" sz="1600">
              <a:latin typeface="Calibri" charset="0"/>
            </a:endParaRPr>
          </a:p>
          <a:p>
            <a:r>
              <a:rPr lang="ja-JP" altLang="en-US" sz="1600">
                <a:latin typeface="Calibri" charset="0"/>
              </a:rPr>
              <a:t>そのセルの書式を確認すると、「</a:t>
            </a:r>
            <a:r>
              <a:rPr lang="en-US" altLang="ja-JP" sz="1600">
                <a:latin typeface="Calibri" charset="0"/>
              </a:rPr>
              <a:t>h:mm</a:t>
            </a:r>
            <a:r>
              <a:rPr lang="ja-JP" altLang="en-US" sz="1600">
                <a:latin typeface="Calibri" charset="0"/>
              </a:rPr>
              <a:t>」などの書式になっていることが確認できる。</a:t>
            </a:r>
            <a:endParaRPr lang="en-US" altLang="ja-JP" sz="1600">
              <a:latin typeface="Calibri" charset="0"/>
            </a:endParaRPr>
          </a:p>
          <a:p>
            <a:r>
              <a:rPr lang="ja-JP" altLang="en-US" sz="1600">
                <a:latin typeface="Calibri" charset="0"/>
              </a:rPr>
              <a:t>同様に、「</a:t>
            </a:r>
            <a:r>
              <a:rPr lang="en-US" altLang="ja-JP" sz="1600">
                <a:latin typeface="Calibri" charset="0"/>
              </a:rPr>
              <a:t>14:28:00</a:t>
            </a:r>
            <a:r>
              <a:rPr lang="ja-JP" altLang="en-US" sz="1600">
                <a:latin typeface="Calibri" charset="0"/>
              </a:rPr>
              <a:t>」と入力すると、自動的に「時：分：秒」であると認識される。このときの書式は、「</a:t>
            </a:r>
            <a:r>
              <a:rPr lang="en-US" altLang="ja-JP" sz="1600">
                <a:latin typeface="Calibri" charset="0"/>
              </a:rPr>
              <a:t>h:mm:ss</a:t>
            </a:r>
            <a:r>
              <a:rPr lang="ja-JP" altLang="en-US" sz="1600">
                <a:latin typeface="Calibri" charset="0"/>
              </a:rPr>
              <a:t>」のようになっている。</a:t>
            </a:r>
            <a:endParaRPr lang="en-US" altLang="ja-JP" sz="1600">
              <a:latin typeface="Calibri" charset="0"/>
            </a:endParaRPr>
          </a:p>
          <a:p>
            <a:endParaRPr lang="en-US" altLang="ja-JP" sz="1600">
              <a:latin typeface="Calibri" charset="0"/>
            </a:endParaRPr>
          </a:p>
          <a:p>
            <a:r>
              <a:rPr lang="ja-JP" altLang="en-US" sz="1600">
                <a:latin typeface="Calibri" charset="0"/>
              </a:rPr>
              <a:t>つまり、数値の書式は、ある程度エクセルが自動認識して、書式が勝手に決められることがある（特に、時刻や年月日などの数値入力に多い）。</a:t>
            </a:r>
            <a:endParaRPr lang="en-US" altLang="ja-JP" sz="1600">
              <a:latin typeface="Calibri" charset="0"/>
            </a:endParaRPr>
          </a:p>
          <a:p>
            <a:endParaRPr lang="en-US" altLang="ja-JP" sz="1600">
              <a:latin typeface="Calibri" charset="0"/>
            </a:endParaRPr>
          </a:p>
          <a:p>
            <a:r>
              <a:rPr lang="ja-JP" altLang="en-US" sz="1600">
                <a:latin typeface="Calibri" charset="0"/>
              </a:rPr>
              <a:t>自分の期待したような表示にならない場合には、</a:t>
            </a:r>
            <a:r>
              <a:rPr lang="ja-JP" altLang="en-US" sz="1600">
                <a:solidFill>
                  <a:srgbClr val="FF0000"/>
                </a:solidFill>
                <a:latin typeface="Calibri" charset="0"/>
              </a:rPr>
              <a:t>書式を確認</a:t>
            </a:r>
            <a:r>
              <a:rPr lang="ja-JP" altLang="en-US" sz="1600">
                <a:latin typeface="Calibri" charset="0"/>
              </a:rPr>
              <a:t>してみると良い。</a:t>
            </a:r>
            <a:endParaRPr lang="en-US" altLang="ja-JP" sz="1600">
              <a:latin typeface="Calibri" charset="0"/>
            </a:endParaRPr>
          </a:p>
          <a:p>
            <a:endParaRPr lang="en-US" altLang="ja-JP" sz="1600">
              <a:latin typeface="Calibri" charset="0"/>
            </a:endParaRPr>
          </a:p>
          <a:p>
            <a:r>
              <a:rPr lang="ja-JP" altLang="en-US" sz="1600">
                <a:latin typeface="Calibri" charset="0"/>
              </a:rPr>
              <a:t>なお、「</a:t>
            </a:r>
            <a:r>
              <a:rPr lang="en-US" altLang="ja-JP" sz="1600">
                <a:latin typeface="Calibri" charset="0"/>
              </a:rPr>
              <a:t>14:28</a:t>
            </a:r>
            <a:r>
              <a:rPr lang="ja-JP" altLang="en-US" sz="1600">
                <a:latin typeface="Calibri" charset="0"/>
              </a:rPr>
              <a:t>」と入力してから、そのセルの書式を「標準」にすると、その表示は「</a:t>
            </a:r>
            <a:r>
              <a:rPr lang="en-US" altLang="ja-JP" sz="1600">
                <a:latin typeface="Calibri" charset="0"/>
              </a:rPr>
              <a:t>0.602777778</a:t>
            </a:r>
            <a:r>
              <a:rPr lang="ja-JP" altLang="en-US" sz="1600">
                <a:latin typeface="Calibri" charset="0"/>
              </a:rPr>
              <a:t> 」などのように変わる。つまり、エクセルの内部では、「時刻」の数値は、１日２４時間を「</a:t>
            </a:r>
            <a:r>
              <a:rPr lang="en-US" altLang="ja-JP" sz="1600">
                <a:latin typeface="Calibri" charset="0"/>
              </a:rPr>
              <a:t>1.0</a:t>
            </a:r>
            <a:r>
              <a:rPr lang="ja-JP" altLang="en-US" sz="1600">
                <a:latin typeface="Calibri" charset="0"/>
              </a:rPr>
              <a:t>」として扱っている。</a:t>
            </a:r>
            <a:endParaRPr lang="en-US" altLang="ja-JP" sz="1600">
              <a:latin typeface="Calibri" charset="0"/>
            </a:endParaRPr>
          </a:p>
          <a:p>
            <a:r>
              <a:rPr lang="ja-JP" altLang="en-US" sz="1600">
                <a:latin typeface="Calibri" charset="0"/>
              </a:rPr>
              <a:t>例えば、「</a:t>
            </a:r>
            <a:r>
              <a:rPr lang="en-US" altLang="ja-JP" sz="1600">
                <a:latin typeface="Calibri" charset="0"/>
              </a:rPr>
              <a:t>0.5</a:t>
            </a:r>
            <a:r>
              <a:rPr lang="ja-JP" altLang="en-US" sz="1600">
                <a:latin typeface="Calibri" charset="0"/>
              </a:rPr>
              <a:t>」と入力してから、そのセルの書式を「時刻」に変更すると、「</a:t>
            </a:r>
            <a:r>
              <a:rPr lang="en-US" altLang="ja-JP" sz="1600">
                <a:latin typeface="Calibri" charset="0"/>
              </a:rPr>
              <a:t>12:00</a:t>
            </a:r>
            <a:r>
              <a:rPr lang="ja-JP" altLang="en-US" sz="1600">
                <a:latin typeface="Calibri" charset="0"/>
              </a:rPr>
              <a:t>」などのように表示される。</a:t>
            </a:r>
            <a:endParaRPr lang="en-US" altLang="ja-JP" sz="1600">
              <a:latin typeface="Calibri" charset="0"/>
            </a:endParaRPr>
          </a:p>
          <a:p>
            <a:endParaRPr lang="en-US" altLang="ja-JP" sz="1600">
              <a:latin typeface="Calibri" charset="0"/>
            </a:endParaRPr>
          </a:p>
          <a:p>
            <a:r>
              <a:rPr lang="ja-JP" altLang="en-US" sz="1600">
                <a:latin typeface="Calibri" charset="0"/>
              </a:rPr>
              <a:t>同様に、年月日なども、セルの表示が「２０１０年１０月１８日」などのようになっていたとしても、エクセル内部では、ある基準日から数えた通しの日数として扱われている。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1"/>
          <p:cNvSpPr txBox="1">
            <a:spLocks noChangeArrowheads="1"/>
          </p:cNvSpPr>
          <p:nvPr/>
        </p:nvSpPr>
        <p:spPr bwMode="auto">
          <a:xfrm>
            <a:off x="334963" y="115888"/>
            <a:ext cx="798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u="sng">
                <a:latin typeface="Calibri" charset="0"/>
              </a:rPr>
              <a:t>作業２　エクセルで算術計算・関数を使う</a:t>
            </a:r>
          </a:p>
        </p:txBody>
      </p:sp>
      <p:pic>
        <p:nvPicPr>
          <p:cNvPr id="17411" name="図 2" descr="スクリーンショット（2010-06-23 19.47.2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213" y="1717675"/>
            <a:ext cx="63690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テキスト ボックス 3"/>
          <p:cNvSpPr txBox="1">
            <a:spLocks noChangeArrowheads="1"/>
          </p:cNvSpPr>
          <p:nvPr/>
        </p:nvSpPr>
        <p:spPr bwMode="auto">
          <a:xfrm>
            <a:off x="447675" y="485775"/>
            <a:ext cx="79629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latin typeface="Calibri" charset="0"/>
              </a:rPr>
              <a:t>イコール「＝」で始まると、「数式」を入力することになる</a:t>
            </a:r>
            <a:endParaRPr lang="en-US" altLang="ja-JP" sz="1400">
              <a:latin typeface="Calibri" charset="0"/>
            </a:endParaRPr>
          </a:p>
          <a:p>
            <a:r>
              <a:rPr lang="ja-JP" altLang="en-US" sz="1400">
                <a:latin typeface="Calibri" charset="0"/>
              </a:rPr>
              <a:t>足す：「</a:t>
            </a:r>
            <a:r>
              <a:rPr lang="en-US" altLang="ja-JP" sz="1400">
                <a:latin typeface="Calibri" charset="0"/>
              </a:rPr>
              <a:t>+</a:t>
            </a:r>
            <a:r>
              <a:rPr lang="ja-JP" altLang="en-US" sz="1400">
                <a:latin typeface="Calibri" charset="0"/>
              </a:rPr>
              <a:t>」　　引く：「ー」　　かける：「＊」　　割る：「／」　　ただし、半角英数入力</a:t>
            </a:r>
            <a:endParaRPr lang="en-US" altLang="ja-JP" sz="1400">
              <a:latin typeface="Calibri" charset="0"/>
            </a:endParaRPr>
          </a:p>
          <a:p>
            <a:r>
              <a:rPr lang="ja-JP" altLang="en-US" sz="1400">
                <a:latin typeface="Calibri" charset="0"/>
              </a:rPr>
              <a:t>引数はマウス操作で選択すると、自動的に代入される</a:t>
            </a:r>
            <a:endParaRPr lang="en-US" altLang="ja-JP" sz="1400">
              <a:latin typeface="Calibri" charset="0"/>
            </a:endParaRPr>
          </a:p>
          <a:p>
            <a:r>
              <a:rPr lang="ja-JP" altLang="en-US" sz="1400">
                <a:latin typeface="Calibri" charset="0"/>
              </a:rPr>
              <a:t>下の例は、緯度・経度の度分秒（６０進法）表記から、１０進法の数値を計算する式を示している。この後の作業のためには、１０進法に直した方がよい。</a:t>
            </a:r>
          </a:p>
        </p:txBody>
      </p:sp>
      <p:sp>
        <p:nvSpPr>
          <p:cNvPr id="17413" name="テキスト ボックス 4"/>
          <p:cNvSpPr txBox="1">
            <a:spLocks noChangeArrowheads="1"/>
          </p:cNvSpPr>
          <p:nvPr/>
        </p:nvSpPr>
        <p:spPr bwMode="auto">
          <a:xfrm>
            <a:off x="334963" y="4152900"/>
            <a:ext cx="2876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latin typeface="Calibri" charset="0"/>
              </a:rPr>
              <a:t>エクセルでの関数の利用</a:t>
            </a:r>
          </a:p>
        </p:txBody>
      </p:sp>
      <p:pic>
        <p:nvPicPr>
          <p:cNvPr id="17414" name="図 5" descr="スクリーンショット（2010-06-23 19.57.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4225" y="3660775"/>
            <a:ext cx="24939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線コネクタ 7"/>
          <p:cNvCxnSpPr/>
          <p:nvPr/>
        </p:nvCxnSpPr>
        <p:spPr>
          <a:xfrm flipV="1">
            <a:off x="4921250" y="5632450"/>
            <a:ext cx="1447800" cy="736600"/>
          </a:xfrm>
          <a:prstGeom prst="line">
            <a:avLst/>
          </a:prstGeom>
        </p:spPr>
        <p:style>
          <a:lnRef idx="2">
            <a:schemeClr val="accent1"/>
          </a:lnRef>
          <a:fillRef idx="0">
            <a:schemeClr val="accent1"/>
          </a:fillRef>
          <a:effectRef idx="1">
            <a:schemeClr val="accent1"/>
          </a:effectRef>
          <a:fontRef idx="minor">
            <a:schemeClr val="tx1"/>
          </a:fontRef>
        </p:style>
      </p:cxnSp>
      <p:sp>
        <p:nvSpPr>
          <p:cNvPr id="17416" name="テキスト ボックス 8"/>
          <p:cNvSpPr txBox="1">
            <a:spLocks noChangeArrowheads="1"/>
          </p:cNvSpPr>
          <p:nvPr/>
        </p:nvSpPr>
        <p:spPr bwMode="auto">
          <a:xfrm>
            <a:off x="6369050" y="4986338"/>
            <a:ext cx="2427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latin typeface="Calibri" charset="0"/>
              </a:rPr>
              <a:t>計算したい範囲はマウスで選択すると楽です</a:t>
            </a:r>
          </a:p>
        </p:txBody>
      </p:sp>
      <p:sp>
        <p:nvSpPr>
          <p:cNvPr id="17417" name="テキスト ボックス 8"/>
          <p:cNvSpPr txBox="1">
            <a:spLocks noChangeArrowheads="1"/>
          </p:cNvSpPr>
          <p:nvPr/>
        </p:nvSpPr>
        <p:spPr bwMode="auto">
          <a:xfrm>
            <a:off x="334963" y="4552950"/>
            <a:ext cx="27098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t>平均は</a:t>
            </a:r>
            <a:endParaRPr lang="en-US" altLang="ja-JP" sz="1400"/>
          </a:p>
          <a:p>
            <a:r>
              <a:rPr lang="ja-JP" altLang="en-US" sz="1400"/>
              <a:t>　＝</a:t>
            </a:r>
            <a:r>
              <a:rPr lang="en-US" altLang="ja-JP" sz="1400"/>
              <a:t>average(</a:t>
            </a:r>
            <a:r>
              <a:rPr lang="ja-JP" altLang="en-US" sz="1400"/>
              <a:t>セルの範囲</a:t>
            </a:r>
            <a:r>
              <a:rPr lang="en-US" altLang="ja-JP" sz="1400"/>
              <a:t>)</a:t>
            </a:r>
          </a:p>
          <a:p>
            <a:r>
              <a:rPr lang="ja-JP" altLang="en-US" sz="1400"/>
              <a:t>標準偏差は</a:t>
            </a:r>
            <a:endParaRPr lang="en-US" altLang="ja-JP" sz="1400"/>
          </a:p>
          <a:p>
            <a:r>
              <a:rPr lang="ja-JP" altLang="en-US" sz="1400"/>
              <a:t>　＝</a:t>
            </a:r>
            <a:r>
              <a:rPr lang="en-US" altLang="ja-JP" sz="1400"/>
              <a:t>stdev(</a:t>
            </a:r>
            <a:r>
              <a:rPr lang="ja-JP" altLang="en-US" sz="1400"/>
              <a:t>セルの範囲</a:t>
            </a:r>
            <a:r>
              <a:rPr lang="en-US" altLang="ja-JP" sz="1400"/>
              <a:t>)</a:t>
            </a:r>
          </a:p>
          <a:p>
            <a:r>
              <a:rPr lang="ja-JP" altLang="en-US" sz="1400"/>
              <a:t>最大値は</a:t>
            </a:r>
            <a:endParaRPr lang="en-US" altLang="ja-JP" sz="1400"/>
          </a:p>
          <a:p>
            <a:r>
              <a:rPr lang="ja-JP" altLang="en-US" sz="1400"/>
              <a:t>　＝</a:t>
            </a:r>
            <a:r>
              <a:rPr lang="en-US" altLang="ja-JP" sz="1400"/>
              <a:t>max(</a:t>
            </a:r>
            <a:r>
              <a:rPr lang="ja-JP" altLang="en-US" sz="1400"/>
              <a:t>セルの範囲</a:t>
            </a:r>
            <a:r>
              <a:rPr lang="en-US" altLang="ja-JP" sz="1400"/>
              <a:t>)</a:t>
            </a:r>
          </a:p>
          <a:p>
            <a:r>
              <a:rPr lang="ja-JP" altLang="en-US" sz="1400"/>
              <a:t>最小値は</a:t>
            </a:r>
            <a:endParaRPr lang="en-US" altLang="ja-JP" sz="1400"/>
          </a:p>
          <a:p>
            <a:r>
              <a:rPr lang="ja-JP" altLang="en-US" sz="1400"/>
              <a:t>　＝</a:t>
            </a:r>
            <a:r>
              <a:rPr lang="en-US" altLang="ja-JP" sz="1400"/>
              <a:t>min(</a:t>
            </a:r>
            <a:r>
              <a:rPr lang="ja-JP" altLang="en-US" sz="1400"/>
              <a:t>セルの範囲</a:t>
            </a:r>
            <a:r>
              <a:rPr lang="en-US" altLang="ja-JP" sz="1400"/>
              <a:t>)</a:t>
            </a:r>
            <a:endParaRPr lang="ja-JP" altLang="en-US" sz="1400"/>
          </a:p>
        </p:txBody>
      </p:sp>
      <p:sp>
        <p:nvSpPr>
          <p:cNvPr id="17418" name="テキスト ボックス 9"/>
          <p:cNvSpPr txBox="1">
            <a:spLocks noChangeArrowheads="1"/>
          </p:cNvSpPr>
          <p:nvPr/>
        </p:nvSpPr>
        <p:spPr bwMode="auto">
          <a:xfrm>
            <a:off x="373063" y="6430963"/>
            <a:ext cx="223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200"/>
              <a:t>※</a:t>
            </a:r>
            <a:r>
              <a:rPr lang="ja-JP" altLang="en-US" sz="1200"/>
              <a:t>大文字・小文字の区別はない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1"/>
          <p:cNvSpPr txBox="1">
            <a:spLocks noChangeArrowheads="1"/>
          </p:cNvSpPr>
          <p:nvPr/>
        </p:nvSpPr>
        <p:spPr bwMode="auto">
          <a:xfrm>
            <a:off x="346075" y="376238"/>
            <a:ext cx="7824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t>エクセルの数式計算とコピー／ペーストについて</a:t>
            </a:r>
          </a:p>
        </p:txBody>
      </p:sp>
      <p:sp>
        <p:nvSpPr>
          <p:cNvPr id="18435" name="テキスト ボックス 3"/>
          <p:cNvSpPr txBox="1">
            <a:spLocks noChangeArrowheads="1"/>
          </p:cNvSpPr>
          <p:nvPr/>
        </p:nvSpPr>
        <p:spPr bwMode="auto">
          <a:xfrm>
            <a:off x="560388" y="887413"/>
            <a:ext cx="80121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t>算術計算の式や平均値を計算する関数などを使用する際、一度その式を打ち込んでおけば、別の範囲の計算にそのままコピー／ペーストで計算を適用することができます。同じ計算を繰り返す際には便利です。ペーストすると、セルの位置関係が平行移動するように、別な領域の数値を引数として計算してくれます。</a:t>
            </a:r>
          </a:p>
        </p:txBody>
      </p:sp>
      <p:pic>
        <p:nvPicPr>
          <p:cNvPr id="18436" name="図 4" descr="スクリーンショット（2010-06-25 10.07.5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4613" y="1897063"/>
            <a:ext cx="202247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図 5" descr="スクリーンショット（2010-06-25 10.08.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1897063"/>
            <a:ext cx="18097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テキスト ボックス 6"/>
          <p:cNvSpPr txBox="1">
            <a:spLocks noChangeArrowheads="1"/>
          </p:cNvSpPr>
          <p:nvPr/>
        </p:nvSpPr>
        <p:spPr bwMode="auto">
          <a:xfrm>
            <a:off x="3386138" y="2360613"/>
            <a:ext cx="18748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t>左の欄の計算結果をコピーし、その隣の欄にペーストした様子</a:t>
            </a:r>
          </a:p>
        </p:txBody>
      </p:sp>
      <p:cxnSp>
        <p:nvCxnSpPr>
          <p:cNvPr id="9" name="直線矢印コネクタ 8"/>
          <p:cNvCxnSpPr/>
          <p:nvPr/>
        </p:nvCxnSpPr>
        <p:spPr>
          <a:xfrm>
            <a:off x="3513138" y="3098800"/>
            <a:ext cx="16049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440" name="テキスト ボックス 9"/>
          <p:cNvSpPr txBox="1">
            <a:spLocks noChangeArrowheads="1"/>
          </p:cNvSpPr>
          <p:nvPr/>
        </p:nvSpPr>
        <p:spPr bwMode="auto">
          <a:xfrm>
            <a:off x="560388" y="4484688"/>
            <a:ext cx="80121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t>ただし、場合によっては、計算された数値そのものをコピー／ペーストしたい、ということもあるでしょう。単純にコピー／ペーストすると、上記のように、「セルの位置関係を含む数式」をペーストすることになってしまい、意図しない結果になります。その場合には、「形式を選択してペースト・・・」を選び、値のみのペーストを選ぶと、計算結果の数値を他のセルにペーストでき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7-10-20 19.38.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32" y="805963"/>
            <a:ext cx="7718424" cy="3377776"/>
          </a:xfrm>
          <a:prstGeom prst="rect">
            <a:avLst/>
          </a:prstGeom>
        </p:spPr>
      </p:pic>
      <p:sp>
        <p:nvSpPr>
          <p:cNvPr id="19458" name="テキスト ボックス 1"/>
          <p:cNvSpPr txBox="1">
            <a:spLocks noChangeArrowheads="1"/>
          </p:cNvSpPr>
          <p:nvPr/>
        </p:nvSpPr>
        <p:spPr bwMode="auto">
          <a:xfrm>
            <a:off x="196850" y="328613"/>
            <a:ext cx="802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u="sng"/>
              <a:t>作業３　観測した位置と移動した軌跡を、エクセルで判りやすい図にしてみよう</a:t>
            </a:r>
          </a:p>
        </p:txBody>
      </p:sp>
      <p:cxnSp>
        <p:nvCxnSpPr>
          <p:cNvPr id="5" name="直線コネクタ 4"/>
          <p:cNvCxnSpPr/>
          <p:nvPr/>
        </p:nvCxnSpPr>
        <p:spPr>
          <a:xfrm flipH="1">
            <a:off x="2044701" y="3907695"/>
            <a:ext cx="778607" cy="109769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1494695" y="4183741"/>
            <a:ext cx="186468" cy="821647"/>
          </a:xfrm>
          <a:prstGeom prst="line">
            <a:avLst/>
          </a:prstGeom>
        </p:spPr>
        <p:style>
          <a:lnRef idx="2">
            <a:schemeClr val="accent1"/>
          </a:lnRef>
          <a:fillRef idx="0">
            <a:schemeClr val="accent1"/>
          </a:fillRef>
          <a:effectRef idx="1">
            <a:schemeClr val="accent1"/>
          </a:effectRef>
          <a:fontRef idx="minor">
            <a:schemeClr val="tx1"/>
          </a:fontRef>
        </p:style>
      </p:cxnSp>
      <p:sp>
        <p:nvSpPr>
          <p:cNvPr id="19462" name="テキスト ボックス 7"/>
          <p:cNvSpPr txBox="1">
            <a:spLocks noChangeArrowheads="1"/>
          </p:cNvSpPr>
          <p:nvPr/>
        </p:nvSpPr>
        <p:spPr bwMode="auto">
          <a:xfrm>
            <a:off x="411163" y="5005388"/>
            <a:ext cx="2959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経度を横軸</a:t>
            </a:r>
            <a:r>
              <a:rPr lang="en-US" altLang="ja-JP" sz="1600"/>
              <a:t>(x)</a:t>
            </a:r>
            <a:r>
              <a:rPr lang="ja-JP" altLang="en-US" sz="1600"/>
              <a:t>、緯度を縦軸</a:t>
            </a:r>
            <a:r>
              <a:rPr lang="en-US" altLang="ja-JP" sz="1600"/>
              <a:t>(y)</a:t>
            </a:r>
            <a:r>
              <a:rPr lang="ja-JP" altLang="en-US" sz="1600"/>
              <a:t>として、散布図を描くと、観測した場所を平面にプロットしたことになる</a:t>
            </a:r>
          </a:p>
        </p:txBody>
      </p:sp>
      <p:cxnSp>
        <p:nvCxnSpPr>
          <p:cNvPr id="10" name="直線矢印コネクタ 9"/>
          <p:cNvCxnSpPr/>
          <p:nvPr/>
        </p:nvCxnSpPr>
        <p:spPr>
          <a:xfrm flipV="1">
            <a:off x="2922588" y="3907695"/>
            <a:ext cx="1031875" cy="10976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H="1">
            <a:off x="5770564" y="3614615"/>
            <a:ext cx="1586" cy="1106610"/>
          </a:xfrm>
          <a:prstGeom prst="line">
            <a:avLst/>
          </a:prstGeom>
        </p:spPr>
        <p:style>
          <a:lnRef idx="2">
            <a:schemeClr val="accent1"/>
          </a:lnRef>
          <a:fillRef idx="0">
            <a:schemeClr val="accent1"/>
          </a:fillRef>
          <a:effectRef idx="1">
            <a:schemeClr val="accent1"/>
          </a:effectRef>
          <a:fontRef idx="minor">
            <a:schemeClr val="tx1"/>
          </a:fontRef>
        </p:style>
      </p:cxnSp>
      <p:sp>
        <p:nvSpPr>
          <p:cNvPr id="19465" name="テキスト ボックス 12"/>
          <p:cNvSpPr txBox="1">
            <a:spLocks noChangeArrowheads="1"/>
          </p:cNvSpPr>
          <p:nvPr/>
        </p:nvSpPr>
        <p:spPr bwMode="auto">
          <a:xfrm>
            <a:off x="3954463" y="4721225"/>
            <a:ext cx="46291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400"/>
              <a:t>さらに、グラフのプロットエリアの書式設定を変更し、背景に青葉山の写真「</a:t>
            </a:r>
            <a:r>
              <a:rPr lang="en-US" altLang="ja-JP" sz="1400"/>
              <a:t>aobayama_pic.png</a:t>
            </a:r>
            <a:r>
              <a:rPr lang="ja-JP" altLang="en-US" sz="1400"/>
              <a:t>」を貼付けることができる。</a:t>
            </a:r>
            <a:endParaRPr lang="en-US" altLang="ja-JP" sz="1400"/>
          </a:p>
          <a:p>
            <a:r>
              <a:rPr lang="ja-JP" altLang="en-US" sz="1400"/>
              <a:t>ただし、この写真の緯度、経度と、グラフ上の軸の書式設定を一致させる必要がある。（次のスライドを参考にせよ）</a:t>
            </a:r>
          </a:p>
        </p:txBody>
      </p:sp>
      <p:sp>
        <p:nvSpPr>
          <p:cNvPr id="19466" name="テキスト ボックス 14"/>
          <p:cNvSpPr txBox="1">
            <a:spLocks noChangeArrowheads="1"/>
          </p:cNvSpPr>
          <p:nvPr/>
        </p:nvSpPr>
        <p:spPr bwMode="auto">
          <a:xfrm>
            <a:off x="1055688" y="6107113"/>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600"/>
              <a:t>このようにして作成したグラフをレポートに貼付ければ、観測場所について説明する際に、効果的に示すことができる。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テキスト ボックス 2"/>
          <p:cNvSpPr txBox="1">
            <a:spLocks noChangeArrowheads="1"/>
          </p:cNvSpPr>
          <p:nvPr/>
        </p:nvSpPr>
        <p:spPr bwMode="auto">
          <a:xfrm>
            <a:off x="708025" y="1069975"/>
            <a:ext cx="157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latin typeface="Calibri" charset="0"/>
              </a:rPr>
              <a:t>E  140.806878</a:t>
            </a:r>
          </a:p>
          <a:p>
            <a:r>
              <a:rPr lang="en-US" altLang="ja-JP" sz="1800">
                <a:latin typeface="Calibri" charset="0"/>
              </a:rPr>
              <a:t>N    38.252020</a:t>
            </a:r>
            <a:endParaRPr lang="ja-JP" altLang="en-US" sz="1800">
              <a:latin typeface="Calibri" charset="0"/>
            </a:endParaRPr>
          </a:p>
        </p:txBody>
      </p:sp>
      <p:cxnSp>
        <p:nvCxnSpPr>
          <p:cNvPr id="5" name="直線コネクタ 4"/>
          <p:cNvCxnSpPr>
            <a:stCxn id="20482" idx="2"/>
          </p:cNvCxnSpPr>
          <p:nvPr/>
        </p:nvCxnSpPr>
        <p:spPr>
          <a:xfrm rot="16200000" flipH="1">
            <a:off x="1651001" y="1558925"/>
            <a:ext cx="323850" cy="638175"/>
          </a:xfrm>
          <a:prstGeom prst="line">
            <a:avLst/>
          </a:prstGeom>
        </p:spPr>
        <p:style>
          <a:lnRef idx="2">
            <a:schemeClr val="accent1"/>
          </a:lnRef>
          <a:fillRef idx="0">
            <a:schemeClr val="accent1"/>
          </a:fillRef>
          <a:effectRef idx="1">
            <a:schemeClr val="accent1"/>
          </a:effectRef>
          <a:fontRef idx="minor">
            <a:schemeClr val="tx1"/>
          </a:fontRef>
        </p:style>
      </p:cxnSp>
      <p:sp>
        <p:nvSpPr>
          <p:cNvPr id="20484" name="テキスト ボックス 5"/>
          <p:cNvSpPr txBox="1">
            <a:spLocks noChangeArrowheads="1"/>
          </p:cNvSpPr>
          <p:nvPr/>
        </p:nvSpPr>
        <p:spPr bwMode="auto">
          <a:xfrm>
            <a:off x="6837363" y="1069975"/>
            <a:ext cx="1622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latin typeface="Calibri" charset="0"/>
              </a:rPr>
              <a:t>E   140.845500</a:t>
            </a:r>
          </a:p>
          <a:p>
            <a:r>
              <a:rPr lang="en-US" altLang="ja-JP" sz="1800">
                <a:latin typeface="Calibri" charset="0"/>
              </a:rPr>
              <a:t>N     38.252020</a:t>
            </a:r>
            <a:endParaRPr lang="ja-JP" altLang="en-US" sz="1800">
              <a:latin typeface="Calibri" charset="0"/>
            </a:endParaRPr>
          </a:p>
        </p:txBody>
      </p:sp>
      <p:cxnSp>
        <p:nvCxnSpPr>
          <p:cNvPr id="8" name="直線コネクタ 7"/>
          <p:cNvCxnSpPr>
            <a:stCxn id="20484" idx="2"/>
          </p:cNvCxnSpPr>
          <p:nvPr/>
        </p:nvCxnSpPr>
        <p:spPr>
          <a:xfrm rot="5400000">
            <a:off x="7165182" y="1656556"/>
            <a:ext cx="423862" cy="542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2132013" y="1901825"/>
            <a:ext cx="4830762"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rot="5400000">
            <a:off x="411956" y="3566320"/>
            <a:ext cx="3082925" cy="301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0488" name="テキスト ボックス 14"/>
          <p:cNvSpPr txBox="1">
            <a:spLocks noChangeArrowheads="1"/>
          </p:cNvSpPr>
          <p:nvPr/>
        </p:nvSpPr>
        <p:spPr bwMode="auto">
          <a:xfrm>
            <a:off x="7105650" y="5629275"/>
            <a:ext cx="1622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latin typeface="Calibri" charset="0"/>
              </a:rPr>
              <a:t>E   140.845500</a:t>
            </a:r>
          </a:p>
          <a:p>
            <a:r>
              <a:rPr lang="en-US" altLang="ja-JP" sz="1800">
                <a:latin typeface="Calibri" charset="0"/>
              </a:rPr>
              <a:t>N     38.233244</a:t>
            </a:r>
            <a:endParaRPr lang="ja-JP" altLang="en-US" sz="1800">
              <a:latin typeface="Calibri" charset="0"/>
            </a:endParaRPr>
          </a:p>
        </p:txBody>
      </p:sp>
      <p:cxnSp>
        <p:nvCxnSpPr>
          <p:cNvPr id="17" name="直線コネクタ 16"/>
          <p:cNvCxnSpPr>
            <a:endCxn id="20488" idx="0"/>
          </p:cNvCxnSpPr>
          <p:nvPr/>
        </p:nvCxnSpPr>
        <p:spPr>
          <a:xfrm>
            <a:off x="7096125" y="5122863"/>
            <a:ext cx="820738" cy="506412"/>
          </a:xfrm>
          <a:prstGeom prst="line">
            <a:avLst/>
          </a:prstGeom>
        </p:spPr>
        <p:style>
          <a:lnRef idx="2">
            <a:schemeClr val="accent1"/>
          </a:lnRef>
          <a:fillRef idx="0">
            <a:schemeClr val="accent1"/>
          </a:fillRef>
          <a:effectRef idx="1">
            <a:schemeClr val="accent1"/>
          </a:effectRef>
          <a:fontRef idx="minor">
            <a:schemeClr val="tx1"/>
          </a:fontRef>
        </p:style>
      </p:cxnSp>
      <p:sp>
        <p:nvSpPr>
          <p:cNvPr id="20490" name="テキスト ボックス 17"/>
          <p:cNvSpPr txBox="1">
            <a:spLocks noChangeArrowheads="1"/>
          </p:cNvSpPr>
          <p:nvPr/>
        </p:nvSpPr>
        <p:spPr bwMode="auto">
          <a:xfrm>
            <a:off x="657225" y="5122863"/>
            <a:ext cx="1622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latin typeface="Calibri" charset="0"/>
              </a:rPr>
              <a:t>E   140.806878</a:t>
            </a:r>
          </a:p>
          <a:p>
            <a:r>
              <a:rPr lang="en-US" altLang="ja-JP" sz="1800">
                <a:latin typeface="Calibri" charset="0"/>
              </a:rPr>
              <a:t>N     38.233244</a:t>
            </a:r>
            <a:endParaRPr lang="ja-JP" altLang="en-US" sz="1800">
              <a:latin typeface="Calibri" charset="0"/>
            </a:endParaRPr>
          </a:p>
        </p:txBody>
      </p:sp>
      <p:sp>
        <p:nvSpPr>
          <p:cNvPr id="20491" name="テキスト ボックス 18"/>
          <p:cNvSpPr txBox="1">
            <a:spLocks noChangeArrowheads="1"/>
          </p:cNvSpPr>
          <p:nvPr/>
        </p:nvSpPr>
        <p:spPr bwMode="auto">
          <a:xfrm>
            <a:off x="850900" y="427038"/>
            <a:ext cx="6254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a:latin typeface="Calibri" charset="0"/>
              </a:rPr>
              <a:t>青葉山の写真の位置の情報　（ファイル：</a:t>
            </a:r>
            <a:r>
              <a:rPr lang="en-US" altLang="ja-JP" sz="1800">
                <a:latin typeface="Calibri" charset="0"/>
              </a:rPr>
              <a:t>aobayama_pic.png</a:t>
            </a:r>
            <a:r>
              <a:rPr lang="ja-JP" altLang="en-US" sz="1800">
                <a:latin typeface="Calibri" charset="0"/>
              </a:rPr>
              <a:t>）</a:t>
            </a:r>
          </a:p>
        </p:txBody>
      </p:sp>
      <p:pic>
        <p:nvPicPr>
          <p:cNvPr id="20492" name="図 15" descr="aobayama_pic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013" y="2139950"/>
            <a:ext cx="4973637"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1"/>
          <p:cNvSpPr txBox="1">
            <a:spLocks noChangeArrowheads="1"/>
          </p:cNvSpPr>
          <p:nvPr/>
        </p:nvSpPr>
        <p:spPr bwMode="auto">
          <a:xfrm>
            <a:off x="630238" y="569913"/>
            <a:ext cx="7629525" cy="553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1800" u="sng" dirty="0">
                <a:latin typeface="Calibri" charset="0"/>
              </a:rPr>
              <a:t>作業４　</a:t>
            </a:r>
            <a:r>
              <a:rPr lang="ja-JP" altLang="en-US" sz="1800" u="sng" dirty="0" smtClean="0">
                <a:latin typeface="Calibri" charset="0"/>
              </a:rPr>
              <a:t>高度</a:t>
            </a:r>
            <a:r>
              <a:rPr lang="ja-JP" altLang="en-US" sz="1800" u="sng" dirty="0">
                <a:latin typeface="Calibri" charset="0"/>
              </a:rPr>
              <a:t>の計測値がどれだけ正しいのか確かめよう</a:t>
            </a:r>
            <a:endParaRPr lang="en-US" altLang="ja-JP" sz="1800" dirty="0">
              <a:latin typeface="Calibri" charset="0"/>
            </a:endParaRPr>
          </a:p>
          <a:p>
            <a:endParaRPr lang="en-US" altLang="ja-JP" sz="1600" dirty="0">
              <a:latin typeface="Calibri" charset="0"/>
            </a:endParaRPr>
          </a:p>
          <a:p>
            <a:r>
              <a:rPr lang="en-US" altLang="ja-JP" sz="1600" dirty="0" smtClean="0">
                <a:latin typeface="Calibri" charset="0"/>
              </a:rPr>
              <a:t>GPS</a:t>
            </a:r>
            <a:r>
              <a:rPr lang="ja-JP" altLang="en-US" sz="1600" dirty="0" smtClean="0">
                <a:latin typeface="Calibri" charset="0"/>
              </a:rPr>
              <a:t>の高度と気象計の高度を、時間に対してプロットし、比較してみよう。</a:t>
            </a:r>
            <a:endParaRPr lang="en-US" altLang="ja-JP" sz="1600" dirty="0" smtClean="0">
              <a:latin typeface="Calibri" charset="0"/>
            </a:endParaRPr>
          </a:p>
          <a:p>
            <a:r>
              <a:rPr lang="ja-JP" altLang="en-US" sz="1600" dirty="0" smtClean="0">
                <a:latin typeface="Calibri" charset="0"/>
              </a:rPr>
              <a:t>気象計の高度は気圧から計算されており、一般的に、小さな高度の変化もとらえることができる。</a:t>
            </a:r>
            <a:r>
              <a:rPr lang="en-US" altLang="ja-JP" sz="1600" dirty="0" smtClean="0">
                <a:latin typeface="Calibri" charset="0"/>
              </a:rPr>
              <a:t>GPS</a:t>
            </a:r>
            <a:r>
              <a:rPr lang="ja-JP" altLang="en-US" sz="1600" dirty="0" smtClean="0">
                <a:latin typeface="Calibri" charset="0"/>
              </a:rPr>
              <a:t>の高度は、衛星の捕捉や電波の状況により、精度が落ちることがある。</a:t>
            </a:r>
            <a:endParaRPr lang="en-US" altLang="ja-JP" sz="1600" dirty="0" smtClean="0">
              <a:latin typeface="Calibri" charset="0"/>
            </a:endParaRPr>
          </a:p>
          <a:p>
            <a:endParaRPr lang="en-US" altLang="ja-JP" sz="1600" dirty="0">
              <a:latin typeface="Calibri" charset="0"/>
            </a:endParaRPr>
          </a:p>
          <a:p>
            <a:r>
              <a:rPr lang="ja-JP" altLang="en-US" sz="1600" dirty="0" smtClean="0">
                <a:latin typeface="Calibri" charset="0"/>
              </a:rPr>
              <a:t>ただし、気象計の高度も絶対値が正しいとは限らない。そこで、気象計の高度と地形図の正しい高度を比較する必要がある。</a:t>
            </a:r>
            <a:endParaRPr lang="en-US" altLang="ja-JP" sz="1600" dirty="0" smtClean="0">
              <a:latin typeface="Calibri" charset="0"/>
            </a:endParaRPr>
          </a:p>
          <a:p>
            <a:endParaRPr lang="en-US" altLang="ja-JP" sz="1600" dirty="0">
              <a:latin typeface="Calibri" charset="0"/>
            </a:endParaRPr>
          </a:p>
          <a:p>
            <a:r>
              <a:rPr lang="ja-JP" altLang="en-US" sz="1600" dirty="0">
                <a:latin typeface="Calibri" charset="0"/>
              </a:rPr>
              <a:t>国土地理院の地図のサイト</a:t>
            </a:r>
            <a:endParaRPr lang="en-US" altLang="ja-JP" sz="1600" dirty="0">
              <a:latin typeface="Calibri" charset="0"/>
            </a:endParaRPr>
          </a:p>
          <a:p>
            <a:r>
              <a:rPr lang="ja-JP" altLang="en-US" sz="1600" dirty="0">
                <a:latin typeface="Calibri" charset="0"/>
              </a:rPr>
              <a:t>宮城教育大学の正門付近</a:t>
            </a:r>
            <a:endParaRPr lang="en-US" altLang="ja-JP" sz="1600" dirty="0">
              <a:latin typeface="Calibri" charset="0"/>
            </a:endParaRPr>
          </a:p>
          <a:p>
            <a:r>
              <a:rPr lang="en-US" altLang="ja-JP" sz="1600" dirty="0">
                <a:latin typeface="Calibri" charset="0"/>
                <a:hlinkClick r:id="rId2"/>
              </a:rPr>
              <a:t>http://watchizu.gsi.go.jp/watchizu.aspx?b=381530&amp;l=1404951</a:t>
            </a:r>
            <a:endParaRPr lang="en-US" altLang="ja-JP" sz="1600" dirty="0">
              <a:latin typeface="Calibri" charset="0"/>
            </a:endParaRPr>
          </a:p>
          <a:p>
            <a:endParaRPr lang="en-US" altLang="ja-JP" sz="1600" dirty="0">
              <a:latin typeface="Calibri" charset="0"/>
            </a:endParaRPr>
          </a:p>
          <a:p>
            <a:r>
              <a:rPr lang="ja-JP" altLang="en-US" sz="1600" dirty="0">
                <a:latin typeface="Calibri" charset="0"/>
              </a:rPr>
              <a:t>地図が表示されたら、マウスで自由に地図を動かすことができます。</a:t>
            </a:r>
            <a:endParaRPr lang="en-US" altLang="ja-JP" sz="1600" dirty="0">
              <a:latin typeface="Calibri" charset="0"/>
            </a:endParaRPr>
          </a:p>
          <a:p>
            <a:r>
              <a:rPr lang="ja-JP" altLang="en-US" sz="1600" dirty="0">
                <a:latin typeface="Calibri" charset="0"/>
              </a:rPr>
              <a:t>マウスのホイールの操作で、ズームイン・ズームアウトもできます。</a:t>
            </a:r>
            <a:endParaRPr lang="en-US" altLang="ja-JP" sz="1600" dirty="0">
              <a:latin typeface="Calibri" charset="0"/>
            </a:endParaRPr>
          </a:p>
          <a:p>
            <a:r>
              <a:rPr lang="ja-JP" altLang="en-US" sz="1600" dirty="0">
                <a:latin typeface="Calibri" charset="0"/>
              </a:rPr>
              <a:t>最大にズームインした状態で、「２万５千分の１の地図」を見ていることになります。</a:t>
            </a:r>
            <a:endParaRPr lang="en-US" altLang="ja-JP" sz="1600" dirty="0">
              <a:latin typeface="Calibri" charset="0"/>
            </a:endParaRPr>
          </a:p>
          <a:p>
            <a:endParaRPr lang="en-US" altLang="ja-JP" sz="1600" dirty="0">
              <a:latin typeface="Calibri" charset="0"/>
            </a:endParaRPr>
          </a:p>
          <a:p>
            <a:r>
              <a:rPr lang="ja-JP" altLang="en-US" sz="1600" u="sng" dirty="0">
                <a:solidFill>
                  <a:srgbClr val="FF0000"/>
                </a:solidFill>
              </a:rPr>
              <a:t>考察</a:t>
            </a:r>
            <a:r>
              <a:rPr lang="ja-JP" altLang="en-US" sz="1600" u="sng" dirty="0" smtClean="0">
                <a:solidFill>
                  <a:srgbClr val="FF0000"/>
                </a:solidFill>
              </a:rPr>
              <a:t>ポイント</a:t>
            </a:r>
            <a:r>
              <a:rPr lang="en-US" altLang="en-US" sz="1600" u="sng" dirty="0">
                <a:solidFill>
                  <a:srgbClr val="FF0000"/>
                </a:solidFill>
              </a:rPr>
              <a:t>0</a:t>
            </a:r>
            <a:endParaRPr lang="en-US" altLang="ja-JP" sz="1600" dirty="0" smtClean="0">
              <a:latin typeface="Calibri" charset="0"/>
            </a:endParaRPr>
          </a:p>
          <a:p>
            <a:r>
              <a:rPr lang="ja-JP" altLang="en-US" sz="1600" dirty="0" smtClean="0">
                <a:latin typeface="Calibri" charset="0"/>
              </a:rPr>
              <a:t>いくつかの観測位置の高度を国土地理院の地形図から読み取って、観測データと比較してみよ。</a:t>
            </a:r>
            <a:endParaRPr lang="en-US" altLang="ja-JP" sz="1600" dirty="0" smtClean="0">
              <a:latin typeface="Calibri" charset="0"/>
            </a:endParaRPr>
          </a:p>
          <a:p>
            <a:r>
              <a:rPr lang="ja-JP" altLang="en-US" sz="1600" dirty="0" smtClean="0">
                <a:latin typeface="Calibri" charset="0"/>
              </a:rPr>
              <a:t>気象計の高度が真の値とどれだけずれているかを調べ、どのように補正すれば良いかを考えて、新たに「補正した高度」のデータ列を作成せよ。</a:t>
            </a:r>
            <a:endParaRPr lang="en-US" altLang="ja-JP" sz="1600" dirty="0" smtClean="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1768</TotalTime>
  <Words>2154</Words>
  <Application>Microsoft Macintosh PowerPoint</Application>
  <PresentationFormat>画面に合わせる (4:3)</PresentationFormat>
  <Paragraphs>187</Paragraphs>
  <Slides>15</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17" baseType="lpstr">
      <vt:lpstr>Office テーマ</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
  <dc:creator/>
  <cp:keywords/>
  <dc:description/>
  <cp:lastModifiedBy>sugawara s</cp:lastModifiedBy>
  <cp:revision>98</cp:revision>
  <dcterms:created xsi:type="dcterms:W3CDTF">2011-11-17T02:26:31Z</dcterms:created>
  <dcterms:modified xsi:type="dcterms:W3CDTF">2017-10-20T10:41:06Z</dcterms:modified>
  <cp:category/>
</cp:coreProperties>
</file>